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Lst>
  <p:sldIdLst>
    <p:sldId id="256" r:id="rId5"/>
    <p:sldId id="266" r:id="rId6"/>
    <p:sldId id="258" r:id="rId7"/>
    <p:sldId id="259" r:id="rId8"/>
    <p:sldId id="260" r:id="rId9"/>
    <p:sldId id="262" r:id="rId10"/>
    <p:sldId id="263" r:id="rId11"/>
    <p:sldId id="261" r:id="rId12"/>
    <p:sldId id="265" r:id="rId13"/>
    <p:sldId id="257" r:id="rId14"/>
    <p:sldId id="269" r:id="rId15"/>
    <p:sldId id="264" r:id="rId16"/>
    <p:sldId id="26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7" d="100"/>
          <a:sy n="87" d="100"/>
        </p:scale>
        <p:origin x="6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2309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1521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033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smtClean="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5340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5B6F927C-B73E-4F9D-ADFE-F6E23BD7CEE8}" type="datetimeFigureOut">
              <a:rPr lang="en-US" smtClean="0"/>
              <a:t>4/13/2020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051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smtClean="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21385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smtClean="0"/>
              <a:t>4/13/2020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2939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smtClean="0"/>
              <a:t>4/13/2020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17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smtClean="0"/>
              <a:t>4/13/2020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4355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6A73BC-5D11-4675-B334-102E1E8C9B50}" type="datetimeFigureOut">
              <a:rPr lang="en-US" smtClean="0"/>
              <a:t>4/13/2020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49087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B8E45F-652B-4E89-8925-000B0AB8FD98}" type="datetimeFigureOut">
              <a:rPr lang="en-US" smtClean="0"/>
              <a:t>4/13/2020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9274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4A3462A-2D5B-48AF-A3D4-EF8A90A50A80}" type="datetimeFigureOut">
              <a:rPr lang="en-US" smtClean="0"/>
              <a:t>4/13/2020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1937481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hyperlink" Target="https://www.youtube.com/watch?v=yr8NNaHLlUA" TargetMode="External"/><Relationship Id="rId2" Type="http://schemas.openxmlformats.org/officeDocument/2006/relationships/slideLayout" Target="../slideLayouts/slideLayout2.xml"/><Relationship Id="rId1" Type="http://schemas.openxmlformats.org/officeDocument/2006/relationships/video" Target="https://www.youtube.com/embed/yr8NNaHLlUA?feature=oembed" TargetMode="Externa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www.gofollett.com/" TargetMode="External"/><Relationship Id="rId5" Type="http://schemas.openxmlformats.org/officeDocument/2006/relationships/hyperlink" Target="https://beardenfoundation.org/" TargetMode="External"/><Relationship Id="rId4" Type="http://schemas.openxmlformats.org/officeDocument/2006/relationships/hyperlink" Target="https://www.nga.gov/content/dam/ngaweb/Education/learning-resources/teaching-packets/pdfs/bearden-tchpk.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C8AD-D634-4AF0-93C2-8F5F24715943}"/>
              </a:ext>
            </a:extLst>
          </p:cNvPr>
          <p:cNvSpPr>
            <a:spLocks noGrp="1"/>
          </p:cNvSpPr>
          <p:nvPr>
            <p:ph type="ctrTitle"/>
          </p:nvPr>
        </p:nvSpPr>
        <p:spPr/>
        <p:txBody>
          <a:bodyPr/>
          <a:lstStyle/>
          <a:p>
            <a:r>
              <a:rPr lang="en-US" dirty="0"/>
              <a:t>	ROMARE BEARDEN</a:t>
            </a:r>
          </a:p>
        </p:txBody>
      </p:sp>
      <p:sp>
        <p:nvSpPr>
          <p:cNvPr id="3" name="Subtitle 2">
            <a:extLst>
              <a:ext uri="{FF2B5EF4-FFF2-40B4-BE49-F238E27FC236}">
                <a16:creationId xmlns:a16="http://schemas.microsoft.com/office/drawing/2014/main" id="{F96019DB-84AA-4418-9617-0250DE864232}"/>
              </a:ext>
            </a:extLst>
          </p:cNvPr>
          <p:cNvSpPr>
            <a:spLocks noGrp="1"/>
          </p:cNvSpPr>
          <p:nvPr>
            <p:ph type="subTitle" idx="1"/>
          </p:nvPr>
        </p:nvSpPr>
        <p:spPr>
          <a:xfrm>
            <a:off x="1069848" y="4468030"/>
            <a:ext cx="7891272" cy="990937"/>
          </a:xfrm>
        </p:spPr>
        <p:txBody>
          <a:bodyPr/>
          <a:lstStyle/>
          <a:p>
            <a:r>
              <a:rPr lang="en-US" u="sng" dirty="0" err="1"/>
              <a:t>Li’L</a:t>
            </a:r>
            <a:r>
              <a:rPr lang="en-US" u="sng" dirty="0"/>
              <a:t> Dan the Drummer Boy, A Civil War Story </a:t>
            </a:r>
          </a:p>
          <a:p>
            <a:r>
              <a:rPr lang="en-US" dirty="0"/>
              <a:t>by Romare Bearden</a:t>
            </a:r>
          </a:p>
        </p:txBody>
      </p:sp>
    </p:spTree>
    <p:extLst>
      <p:ext uri="{BB962C8B-B14F-4D97-AF65-F5344CB8AC3E}">
        <p14:creationId xmlns:p14="http://schemas.microsoft.com/office/powerpoint/2010/main" val="1048189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118BA95-03E7-41B7-B442-0AF8C0A7FF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1" name="Group 30">
            <a:extLst>
              <a:ext uri="{FF2B5EF4-FFF2-40B4-BE49-F238E27FC236}">
                <a16:creationId xmlns:a16="http://schemas.microsoft.com/office/drawing/2014/main" id="{E799C3D5-7D55-4046-808C-F290F456D6E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32" name="Oval 31">
              <a:extLst>
                <a:ext uri="{FF2B5EF4-FFF2-40B4-BE49-F238E27FC236}">
                  <a16:creationId xmlns:a16="http://schemas.microsoft.com/office/drawing/2014/main" id="{059D8741-EAD6-41B1-A882-70D70FC358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45444F36-3103-4D11-A25F-C054D4606D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5" name="Rectangle 34">
            <a:extLst>
              <a:ext uri="{FF2B5EF4-FFF2-40B4-BE49-F238E27FC236}">
                <a16:creationId xmlns:a16="http://schemas.microsoft.com/office/drawing/2014/main" id="{AD9B3EAD-A2B3-42C4-927C-3455E3E69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42D3D126-08D3-4662-9DBF-F3E3E511BD21}"/>
              </a:ext>
            </a:extLst>
          </p:cNvPr>
          <p:cNvSpPr txBox="1"/>
          <p:nvPr/>
        </p:nvSpPr>
        <p:spPr>
          <a:xfrm>
            <a:off x="1837451" y="2136336"/>
            <a:ext cx="1946031" cy="2585323"/>
          </a:xfrm>
          <a:prstGeom prst="rect">
            <a:avLst/>
          </a:prstGeom>
          <a:noFill/>
        </p:spPr>
        <p:txBody>
          <a:bodyPr wrap="square" rtlCol="0">
            <a:spAutoFit/>
          </a:bodyPr>
          <a:lstStyle/>
          <a:p>
            <a:pPr algn="ctr"/>
            <a:r>
              <a:rPr lang="en-US" sz="5400" b="1" dirty="0">
                <a:solidFill>
                  <a:schemeClr val="bg1"/>
                </a:solidFill>
                <a:latin typeface="+mj-lt"/>
              </a:rPr>
              <a:t>Enjoy the story</a:t>
            </a:r>
          </a:p>
        </p:txBody>
      </p:sp>
      <p:sp>
        <p:nvSpPr>
          <p:cNvPr id="12" name="TextBox 11">
            <a:extLst>
              <a:ext uri="{FF2B5EF4-FFF2-40B4-BE49-F238E27FC236}">
                <a16:creationId xmlns:a16="http://schemas.microsoft.com/office/drawing/2014/main" id="{519A151F-55C3-4167-9A8B-594D1FDC568D}"/>
              </a:ext>
            </a:extLst>
          </p:cNvPr>
          <p:cNvSpPr txBox="1"/>
          <p:nvPr/>
        </p:nvSpPr>
        <p:spPr>
          <a:xfrm>
            <a:off x="5530620" y="5550568"/>
            <a:ext cx="6051780" cy="646331"/>
          </a:xfrm>
          <a:prstGeom prst="rect">
            <a:avLst/>
          </a:prstGeom>
          <a:noFill/>
        </p:spPr>
        <p:txBody>
          <a:bodyPr wrap="square" rtlCol="0">
            <a:spAutoFit/>
          </a:bodyPr>
          <a:lstStyle/>
          <a:p>
            <a:r>
              <a:rPr lang="en-US" dirty="0"/>
              <a:t>Link to the video  </a:t>
            </a:r>
            <a:r>
              <a:rPr lang="en-US" dirty="0" err="1"/>
              <a:t>Li'l</a:t>
            </a:r>
            <a:r>
              <a:rPr lang="en-US" dirty="0"/>
              <a:t> Dan The Drummer Boy</a:t>
            </a:r>
          </a:p>
          <a:p>
            <a:r>
              <a:rPr lang="en-US" dirty="0">
                <a:hlinkClick r:id="rId7"/>
              </a:rPr>
              <a:t>https://www.youtube.com/watch?v=yr8NNaHLlUA</a:t>
            </a:r>
            <a:endParaRPr lang="en-US" dirty="0"/>
          </a:p>
        </p:txBody>
      </p:sp>
      <p:pic>
        <p:nvPicPr>
          <p:cNvPr id="4" name="Online Media 3" title="Li'l Dan The Drummer Boy">
            <a:hlinkClick r:id="" action="ppaction://media"/>
            <a:extLst>
              <a:ext uri="{FF2B5EF4-FFF2-40B4-BE49-F238E27FC236}">
                <a16:creationId xmlns:a16="http://schemas.microsoft.com/office/drawing/2014/main" id="{A0915655-7107-43BC-9BB6-A83CF8D08C37}"/>
              </a:ext>
            </a:extLst>
          </p:cNvPr>
          <p:cNvPicPr>
            <a:picLocks noGrp="1" noRot="1" noChangeAspect="1"/>
          </p:cNvPicPr>
          <p:nvPr>
            <p:ph idx="1"/>
            <a:videoFile r:link="rId1"/>
          </p:nvPr>
        </p:nvPicPr>
        <p:blipFill>
          <a:blip r:embed="rId8"/>
          <a:stretch>
            <a:fillRect/>
          </a:stretch>
        </p:blipFill>
        <p:spPr>
          <a:xfrm>
            <a:off x="5449936" y="1567381"/>
            <a:ext cx="6619251" cy="3723237"/>
          </a:xfrm>
          <a:prstGeom prst="rect">
            <a:avLst/>
          </a:prstGeom>
        </p:spPr>
      </p:pic>
    </p:spTree>
    <p:extLst>
      <p:ext uri="{BB962C8B-B14F-4D97-AF65-F5344CB8AC3E}">
        <p14:creationId xmlns:p14="http://schemas.microsoft.com/office/powerpoint/2010/main" val="1498137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30000">
        <p159:morph option="byObject"/>
      </p:transition>
    </mc:Choice>
    <mc:Fallback xmlns="">
      <p:transition spd="slow" advTm="5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0CF2FD8-A198-4822-87DD-EACE7ABA9F3C}"/>
              </a:ext>
            </a:extLst>
          </p:cNvPr>
          <p:cNvSpPr>
            <a:spLocks noGrp="1"/>
          </p:cNvSpPr>
          <p:nvPr>
            <p:ph type="title"/>
          </p:nvPr>
        </p:nvSpPr>
        <p:spPr>
          <a:xfrm>
            <a:off x="1069848" y="484632"/>
            <a:ext cx="10058400" cy="1609344"/>
          </a:xfrm>
        </p:spPr>
        <p:txBody>
          <a:bodyPr>
            <a:normAutofit/>
          </a:bodyPr>
          <a:lstStyle/>
          <a:p>
            <a:r>
              <a:rPr lang="en-US" dirty="0"/>
              <a:t>Further explorations</a:t>
            </a:r>
          </a:p>
        </p:txBody>
      </p:sp>
      <p:sp>
        <p:nvSpPr>
          <p:cNvPr id="3" name="Content Placeholder 2">
            <a:extLst>
              <a:ext uri="{FF2B5EF4-FFF2-40B4-BE49-F238E27FC236}">
                <a16:creationId xmlns:a16="http://schemas.microsoft.com/office/drawing/2014/main" id="{2DA29515-F749-451B-ABF0-39308D62E3AF}"/>
              </a:ext>
            </a:extLst>
          </p:cNvPr>
          <p:cNvSpPr>
            <a:spLocks noGrp="1"/>
          </p:cNvSpPr>
          <p:nvPr>
            <p:ph idx="1"/>
          </p:nvPr>
        </p:nvSpPr>
        <p:spPr>
          <a:xfrm>
            <a:off x="984504" y="2305434"/>
            <a:ext cx="10222992" cy="4366469"/>
          </a:xfrm>
        </p:spPr>
        <p:txBody>
          <a:bodyPr>
            <a:normAutofit/>
          </a:bodyPr>
          <a:lstStyle/>
          <a:p>
            <a:r>
              <a:rPr lang="en-US" sz="2200" dirty="0"/>
              <a:t>Can you find something to use as a drum? A bucket or a cooking pot or a box or a can would all work. See if you can imitate the sounds you hear around you, like Dan does. </a:t>
            </a:r>
          </a:p>
          <a:p>
            <a:r>
              <a:rPr lang="en-US" sz="2200" dirty="0"/>
              <a:t>Which army in the Civil War wore blue uniforms? Which army wore gray uniforms?</a:t>
            </a:r>
          </a:p>
          <a:p>
            <a:r>
              <a:rPr lang="en-US" sz="2200" dirty="0"/>
              <a:t>The soldier in blue tells Dan he’s free and can go anywhere he wants. Where would you go if you could go anywhere you want?</a:t>
            </a:r>
          </a:p>
          <a:p>
            <a:r>
              <a:rPr lang="en-US" sz="2200" dirty="0"/>
              <a:t>What is a MASCOT?  What does it mean that Dan is the mascot for Company E?</a:t>
            </a:r>
          </a:p>
          <a:p>
            <a:r>
              <a:rPr lang="en-US" sz="2200" dirty="0"/>
              <a:t>General Sherman invites </a:t>
            </a:r>
            <a:r>
              <a:rPr lang="en-US" sz="2200" dirty="0" err="1"/>
              <a:t>Li’l</a:t>
            </a:r>
            <a:r>
              <a:rPr lang="en-US" sz="2200" dirty="0"/>
              <a:t> Dan to join the Army Drum Corps.  Why do you think music and drums were important to soldiers fighting in the Civil War?  Why might music have been important to slaves on the plantations?</a:t>
            </a:r>
          </a:p>
          <a:p>
            <a:endParaRPr lang="en-US"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36509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0">
        <p159:morph option="byObject"/>
      </p:transition>
    </mc:Choice>
    <mc:Fallback xmlns="">
      <p:transition spd="slow" advTm="2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FCA88C2-C73C-4062-A097-8FBCE3090B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981C21-E132-4402-B31B-D725C1CE77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A685C77-4E84-486A-9AE5-F3635BE98E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E0D4D-B7AD-437F-9AAD-E5C490A987D6}"/>
              </a:ext>
            </a:extLst>
          </p:cNvPr>
          <p:cNvSpPr>
            <a:spLocks noGrp="1"/>
          </p:cNvSpPr>
          <p:nvPr>
            <p:ph type="title"/>
          </p:nvPr>
        </p:nvSpPr>
        <p:spPr>
          <a:xfrm>
            <a:off x="820615" y="822324"/>
            <a:ext cx="4759570" cy="5213352"/>
          </a:xfrm>
        </p:spPr>
        <p:txBody>
          <a:bodyPr>
            <a:normAutofit/>
          </a:bodyPr>
          <a:lstStyle/>
          <a:p>
            <a:r>
              <a:rPr lang="en-US" sz="6000" dirty="0"/>
              <a:t>Want to Learn more about Romare </a:t>
            </a:r>
            <a:r>
              <a:rPr lang="en-US" sz="6000" dirty="0" err="1"/>
              <a:t>BearDEN</a:t>
            </a:r>
            <a:r>
              <a:rPr lang="en-US" sz="6000" dirty="0"/>
              <a:t>?</a:t>
            </a:r>
          </a:p>
        </p:txBody>
      </p:sp>
      <p:sp>
        <p:nvSpPr>
          <p:cNvPr id="3" name="Content Placeholder 2">
            <a:extLst>
              <a:ext uri="{FF2B5EF4-FFF2-40B4-BE49-F238E27FC236}">
                <a16:creationId xmlns:a16="http://schemas.microsoft.com/office/drawing/2014/main" id="{49AD015C-E8AE-434A-B63E-C2DC19158BC3}"/>
              </a:ext>
            </a:extLst>
          </p:cNvPr>
          <p:cNvSpPr>
            <a:spLocks noGrp="1"/>
          </p:cNvSpPr>
          <p:nvPr>
            <p:ph idx="1"/>
          </p:nvPr>
        </p:nvSpPr>
        <p:spPr>
          <a:xfrm>
            <a:off x="6417733" y="822324"/>
            <a:ext cx="5132665" cy="5213352"/>
          </a:xfrm>
        </p:spPr>
        <p:txBody>
          <a:bodyPr anchor="ctr">
            <a:normAutofit/>
          </a:bodyPr>
          <a:lstStyle/>
          <a:p>
            <a:r>
              <a:rPr lang="en-US" dirty="0">
                <a:hlinkClick r:id="rId4"/>
              </a:rPr>
              <a:t>The Art of  Romare Bearden: A Resource for Teachers </a:t>
            </a:r>
            <a:r>
              <a:rPr lang="en-US" dirty="0"/>
              <a:t> by the National Gallery of Art, Washington. </a:t>
            </a:r>
          </a:p>
          <a:p>
            <a:endParaRPr lang="en-US" dirty="0"/>
          </a:p>
          <a:p>
            <a:r>
              <a:rPr lang="en-US" dirty="0">
                <a:hlinkClick r:id="rId5"/>
              </a:rPr>
              <a:t>Romare Bearden Foundation</a:t>
            </a:r>
            <a:endParaRPr lang="en-US" dirty="0"/>
          </a:p>
          <a:p>
            <a:endParaRPr lang="en-US" dirty="0"/>
          </a:p>
          <a:p>
            <a:r>
              <a:rPr lang="en-US" u="sng" dirty="0"/>
              <a:t>Come Look with Me: Discovering African American Art for Children </a:t>
            </a:r>
          </a:p>
          <a:p>
            <a:pPr marL="274320" lvl="1" indent="0">
              <a:buNone/>
            </a:pPr>
            <a:r>
              <a:rPr lang="en-US" dirty="0"/>
              <a:t>by James Haywood Rolling Jr. </a:t>
            </a:r>
          </a:p>
          <a:p>
            <a:pPr marL="274320" lvl="1" indent="0">
              <a:buNone/>
            </a:pPr>
            <a:r>
              <a:rPr lang="en-US" dirty="0"/>
              <a:t>Available at the </a:t>
            </a:r>
            <a:r>
              <a:rPr lang="en-US" dirty="0">
                <a:hlinkClick r:id="rId6"/>
              </a:rPr>
              <a:t>www.gofollett.com</a:t>
            </a:r>
            <a:r>
              <a:rPr lang="en-US" dirty="0"/>
              <a:t> digital library GCS students can access for free. </a:t>
            </a:r>
          </a:p>
        </p:txBody>
      </p:sp>
      <p:sp>
        <p:nvSpPr>
          <p:cNvPr id="23" name="Rectangle 22">
            <a:extLst>
              <a:ext uri="{FF2B5EF4-FFF2-40B4-BE49-F238E27FC236}">
                <a16:creationId xmlns:a16="http://schemas.microsoft.com/office/drawing/2014/main" id="{E55C1C3E-5158-47F3-8FD9-14B22C3E6E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862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F7B85-D6D2-43BA-B477-0CEC6905D29A}"/>
              </a:ext>
            </a:extLst>
          </p:cNvPr>
          <p:cNvSpPr>
            <a:spLocks noGrp="1"/>
          </p:cNvSpPr>
          <p:nvPr>
            <p:ph type="ctrTitle"/>
          </p:nvPr>
        </p:nvSpPr>
        <p:spPr>
          <a:xfrm>
            <a:off x="1051560" y="1812021"/>
            <a:ext cx="9966960" cy="2122415"/>
          </a:xfrm>
        </p:spPr>
        <p:txBody>
          <a:bodyPr/>
          <a:lstStyle/>
          <a:p>
            <a:r>
              <a:rPr lang="en-US" sz="2800" dirty="0"/>
              <a:t>This presentation was prepared by </a:t>
            </a:r>
            <a:br>
              <a:rPr lang="en-US" sz="2800" dirty="0"/>
            </a:br>
            <a:r>
              <a:rPr lang="en-US" sz="2800" dirty="0"/>
              <a:t/>
            </a:r>
            <a:br>
              <a:rPr lang="en-US" sz="2800" dirty="0"/>
            </a:br>
            <a:r>
              <a:rPr lang="en-US" sz="2800" dirty="0"/>
              <a:t>Cindy Reid &amp; Annika Pfaender</a:t>
            </a:r>
            <a:br>
              <a:rPr lang="en-US" sz="2800" dirty="0"/>
            </a:br>
            <a:r>
              <a:rPr lang="en-US" sz="2800" dirty="0"/>
              <a:t/>
            </a:r>
            <a:br>
              <a:rPr lang="en-US" sz="2800" dirty="0"/>
            </a:br>
            <a:r>
              <a:rPr lang="en-US" sz="2800" dirty="0"/>
              <a:t>Arts Integration Facilitators</a:t>
            </a:r>
            <a:br>
              <a:rPr lang="en-US" sz="2800" dirty="0"/>
            </a:br>
            <a:r>
              <a:rPr lang="en-US" sz="2800" dirty="0"/>
              <a:t/>
            </a:r>
            <a:br>
              <a:rPr lang="en-US" sz="2800" dirty="0"/>
            </a:br>
            <a:r>
              <a:rPr lang="en-US" sz="2800" dirty="0"/>
              <a:t>GCS Arts Integration Academy</a:t>
            </a:r>
          </a:p>
        </p:txBody>
      </p:sp>
      <p:sp>
        <p:nvSpPr>
          <p:cNvPr id="5" name="Subtitle 4">
            <a:extLst>
              <a:ext uri="{FF2B5EF4-FFF2-40B4-BE49-F238E27FC236}">
                <a16:creationId xmlns:a16="http://schemas.microsoft.com/office/drawing/2014/main" id="{26AB704B-C5B2-48D9-B827-7EB73D784736}"/>
              </a:ext>
            </a:extLst>
          </p:cNvPr>
          <p:cNvSpPr>
            <a:spLocks noGrp="1"/>
          </p:cNvSpPr>
          <p:nvPr>
            <p:ph type="subTitle" idx="1"/>
          </p:nvPr>
        </p:nvSpPr>
        <p:spPr>
          <a:xfrm>
            <a:off x="1051560" y="4464621"/>
            <a:ext cx="7891272" cy="1069848"/>
          </a:xfrm>
        </p:spPr>
        <p:txBody>
          <a:bodyPr/>
          <a:lstStyle/>
          <a:p>
            <a:r>
              <a:rPr lang="en-US" dirty="0"/>
              <a:t>April 9, 2020</a:t>
            </a:r>
          </a:p>
        </p:txBody>
      </p:sp>
    </p:spTree>
    <p:extLst>
      <p:ext uri="{BB962C8B-B14F-4D97-AF65-F5344CB8AC3E}">
        <p14:creationId xmlns:p14="http://schemas.microsoft.com/office/powerpoint/2010/main" val="3602699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43FC9A-C242-410B-B64D-93C3D730A0D2}"/>
              </a:ext>
            </a:extLst>
          </p:cNvPr>
          <p:cNvSpPr>
            <a:spLocks noGrp="1"/>
          </p:cNvSpPr>
          <p:nvPr>
            <p:ph type="title"/>
          </p:nvPr>
        </p:nvSpPr>
        <p:spPr>
          <a:xfrm>
            <a:off x="6288833" y="2444620"/>
            <a:ext cx="5784979" cy="2612572"/>
          </a:xfrm>
        </p:spPr>
        <p:txBody>
          <a:bodyPr>
            <a:normAutofit/>
          </a:bodyPr>
          <a:lstStyle/>
          <a:p>
            <a:r>
              <a:rPr lang="en-US" sz="4000" dirty="0"/>
              <a:t>A Message from Mrs. Reid, </a:t>
            </a:r>
            <a:br>
              <a:rPr lang="en-US" sz="4000" dirty="0"/>
            </a:br>
            <a:r>
              <a:rPr lang="en-US" sz="4000" dirty="0"/>
              <a:t>Arts Integration Facilitator, </a:t>
            </a:r>
            <a:br>
              <a:rPr lang="en-US" sz="4000" dirty="0"/>
            </a:br>
            <a:r>
              <a:rPr lang="en-US" sz="4000" dirty="0"/>
              <a:t>Visual Arts specialist</a:t>
            </a:r>
          </a:p>
        </p:txBody>
      </p:sp>
      <p:sp>
        <p:nvSpPr>
          <p:cNvPr id="13" name="Freeform: Shape 12">
            <a:extLst>
              <a:ext uri="{FF2B5EF4-FFF2-40B4-BE49-F238E27FC236}">
                <a16:creationId xmlns:a16="http://schemas.microsoft.com/office/drawing/2014/main" id="{E5821A2D-F010-4C2B-8819-23281D9C77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5" name="IMG_0635">
            <a:hlinkClick r:id="" action="ppaction://media"/>
            <a:extLst>
              <a:ext uri="{FF2B5EF4-FFF2-40B4-BE49-F238E27FC236}">
                <a16:creationId xmlns:a16="http://schemas.microsoft.com/office/drawing/2014/main" id="{07AC542D-BECE-4275-9571-89F9F68EA89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6233" y="1365379"/>
            <a:ext cx="3376834" cy="4127241"/>
          </a:xfrm>
          <a:prstGeom prst="rect">
            <a:avLst/>
          </a:prstGeom>
        </p:spPr>
      </p:pic>
    </p:spTree>
    <p:extLst>
      <p:ext uri="{BB962C8B-B14F-4D97-AF65-F5344CB8AC3E}">
        <p14:creationId xmlns:p14="http://schemas.microsoft.com/office/powerpoint/2010/main" val="1211363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C06EAFD-0C69-4B3B-BEA7-E7E11DDF9C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4066C89-42FB-4624-9AFE-3A31B36491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0338EF8D-A122-445E-AC8E-3EBBCEFC1779}"/>
              </a:ext>
            </a:extLst>
          </p:cNvPr>
          <p:cNvSpPr>
            <a:spLocks noGrp="1"/>
          </p:cNvSpPr>
          <p:nvPr>
            <p:ph type="title"/>
          </p:nvPr>
        </p:nvSpPr>
        <p:spPr>
          <a:xfrm>
            <a:off x="733818" y="1178169"/>
            <a:ext cx="3686312" cy="5528734"/>
          </a:xfrm>
        </p:spPr>
        <p:txBody>
          <a:bodyPr>
            <a:normAutofit/>
          </a:bodyPr>
          <a:lstStyle/>
          <a:p>
            <a:pPr algn="r"/>
            <a:r>
              <a:rPr lang="en-US" sz="6000" dirty="0">
                <a:solidFill>
                  <a:srgbClr val="FFFFFF"/>
                </a:solidFill>
              </a:rPr>
              <a:t>Romare Bearden</a:t>
            </a:r>
            <a:r>
              <a:rPr lang="en-US" sz="4800" dirty="0">
                <a:solidFill>
                  <a:srgbClr val="FFFFFF"/>
                </a:solidFill>
              </a:rPr>
              <a:t>	</a:t>
            </a:r>
          </a:p>
        </p:txBody>
      </p:sp>
      <p:sp>
        <p:nvSpPr>
          <p:cNvPr id="3" name="Content Placeholder 2">
            <a:extLst>
              <a:ext uri="{FF2B5EF4-FFF2-40B4-BE49-F238E27FC236}">
                <a16:creationId xmlns:a16="http://schemas.microsoft.com/office/drawing/2014/main" id="{DB101018-DE42-4B52-9642-64A40E4990DB}"/>
              </a:ext>
            </a:extLst>
          </p:cNvPr>
          <p:cNvSpPr>
            <a:spLocks noGrp="1"/>
          </p:cNvSpPr>
          <p:nvPr>
            <p:ph idx="1"/>
          </p:nvPr>
        </p:nvSpPr>
        <p:spPr>
          <a:xfrm>
            <a:off x="4969904" y="-1"/>
            <a:ext cx="6859827" cy="6857999"/>
          </a:xfrm>
        </p:spPr>
        <p:txBody>
          <a:bodyPr anchor="ctr">
            <a:normAutofit/>
          </a:bodyPr>
          <a:lstStyle/>
          <a:p>
            <a:r>
              <a:rPr lang="en-US" sz="2400" dirty="0"/>
              <a:t>Romare Bearden was a famous African-American </a:t>
            </a:r>
            <a:r>
              <a:rPr lang="en-US" sz="2400" b="1" dirty="0"/>
              <a:t>artist</a:t>
            </a:r>
            <a:r>
              <a:rPr lang="en-US" sz="2400" dirty="0"/>
              <a:t>.</a:t>
            </a:r>
          </a:p>
          <a:p>
            <a:r>
              <a:rPr lang="en-US" sz="2400" dirty="0"/>
              <a:t>He was born in 1911 in Charlotte, North Carolina and he died in 1988 in New York City, New York.</a:t>
            </a:r>
          </a:p>
          <a:p>
            <a:r>
              <a:rPr lang="en-US" sz="2400" dirty="0"/>
              <a:t>He grew up in Harlem, a neighborhood in New York City where many African-American artists lived and worked during a time called the </a:t>
            </a:r>
            <a:r>
              <a:rPr lang="en-US" sz="2400" b="1" dirty="0"/>
              <a:t>Harlem Renaissance</a:t>
            </a:r>
            <a:r>
              <a:rPr lang="en-US" sz="2400" dirty="0"/>
              <a:t>. </a:t>
            </a:r>
          </a:p>
          <a:p>
            <a:r>
              <a:rPr lang="en-US" sz="2400" dirty="0"/>
              <a:t>During the Harlem Renaissance visual artists, musicians, actors, and authors were very busy doing new things in each of their fields. </a:t>
            </a:r>
          </a:p>
          <a:p>
            <a:r>
              <a:rPr lang="en-US" sz="2400" dirty="0"/>
              <a:t>Bearden was a painter and a musician, but he is best known for his </a:t>
            </a:r>
            <a:r>
              <a:rPr lang="en-US" sz="2400" b="1" dirty="0"/>
              <a:t>collages</a:t>
            </a:r>
            <a:r>
              <a:rPr lang="en-US" sz="2400" dirty="0"/>
              <a:t>. </a:t>
            </a:r>
          </a:p>
        </p:txBody>
      </p:sp>
      <p:sp>
        <p:nvSpPr>
          <p:cNvPr id="38" name="Oval 37">
            <a:extLst>
              <a:ext uri="{FF2B5EF4-FFF2-40B4-BE49-F238E27FC236}">
                <a16:creationId xmlns:a16="http://schemas.microsoft.com/office/drawing/2014/main" id="{BA218FBC-B2D6-48CA-9289-C4110162E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2DED9084-49DA-4911-ACB7-5F9E4DEFA0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DBD249C-CC24-4D1A-8F5B-922D4CDFAAE4}"/>
              </a:ext>
            </a:extLst>
          </p:cNvPr>
          <p:cNvPicPr>
            <a:picLocks noChangeAspect="1"/>
          </p:cNvPicPr>
          <p:nvPr/>
        </p:nvPicPr>
        <p:blipFill>
          <a:blip r:embed="rId5"/>
          <a:stretch>
            <a:fillRect/>
          </a:stretch>
        </p:blipFill>
        <p:spPr>
          <a:xfrm>
            <a:off x="284247" y="151097"/>
            <a:ext cx="2011824" cy="2867920"/>
          </a:xfrm>
          <a:prstGeom prst="rect">
            <a:avLst/>
          </a:prstGeom>
        </p:spPr>
      </p:pic>
    </p:spTree>
    <p:extLst>
      <p:ext uri="{BB962C8B-B14F-4D97-AF65-F5344CB8AC3E}">
        <p14:creationId xmlns:p14="http://schemas.microsoft.com/office/powerpoint/2010/main" val="3923195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0">
        <p159:morph option="byObject"/>
      </p:transition>
    </mc:Choice>
    <mc:Fallback xmlns="">
      <p:transition spd="slow"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C06EAFD-0C69-4B3B-BEA7-E7E11DDF9C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066C89-42FB-4624-9AFE-3A31B36491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5800DDA1-E11B-4B2D-9005-B2A52A33F9E1}"/>
              </a:ext>
            </a:extLst>
          </p:cNvPr>
          <p:cNvSpPr>
            <a:spLocks noGrp="1"/>
          </p:cNvSpPr>
          <p:nvPr>
            <p:ph type="title"/>
          </p:nvPr>
        </p:nvSpPr>
        <p:spPr>
          <a:xfrm>
            <a:off x="848125" y="700947"/>
            <a:ext cx="3686312" cy="4592948"/>
          </a:xfrm>
        </p:spPr>
        <p:txBody>
          <a:bodyPr>
            <a:normAutofit/>
          </a:bodyPr>
          <a:lstStyle/>
          <a:p>
            <a:pPr algn="r"/>
            <a:r>
              <a:rPr lang="en-US" sz="6000" dirty="0">
                <a:solidFill>
                  <a:srgbClr val="FFFFFF"/>
                </a:solidFill>
              </a:rPr>
              <a:t>COLLAGES</a:t>
            </a:r>
          </a:p>
        </p:txBody>
      </p:sp>
      <p:sp>
        <p:nvSpPr>
          <p:cNvPr id="3" name="Content Placeholder 2">
            <a:extLst>
              <a:ext uri="{FF2B5EF4-FFF2-40B4-BE49-F238E27FC236}">
                <a16:creationId xmlns:a16="http://schemas.microsoft.com/office/drawing/2014/main" id="{7E8D6B23-9F2B-4387-8FC4-204E9AF7A0CE}"/>
              </a:ext>
            </a:extLst>
          </p:cNvPr>
          <p:cNvSpPr>
            <a:spLocks noGrp="1"/>
          </p:cNvSpPr>
          <p:nvPr>
            <p:ph idx="1"/>
          </p:nvPr>
        </p:nvSpPr>
        <p:spPr>
          <a:xfrm>
            <a:off x="5053780" y="375139"/>
            <a:ext cx="6775951" cy="6282550"/>
          </a:xfrm>
        </p:spPr>
        <p:txBody>
          <a:bodyPr anchor="ctr">
            <a:normAutofit/>
          </a:bodyPr>
          <a:lstStyle/>
          <a:p>
            <a:r>
              <a:rPr lang="en-US" sz="2400" dirty="0"/>
              <a:t>Bearden’s collages are lively, colorful and full of the life he observed around him.  </a:t>
            </a:r>
          </a:p>
          <a:p>
            <a:r>
              <a:rPr lang="en-US" sz="2400" dirty="0"/>
              <a:t>His style is uniquely different and very personal. </a:t>
            </a:r>
          </a:p>
          <a:p>
            <a:r>
              <a:rPr lang="en-US" sz="2400" dirty="0"/>
              <a:t>Musicians making music, the party atmosphere, dancers, lots of people, repeated colors and shapes: all these things make his artwork a celebration of his life. </a:t>
            </a:r>
          </a:p>
          <a:p>
            <a:r>
              <a:rPr lang="en-US" sz="2400" dirty="0"/>
              <a:t>He was one of the first artists to make collage a serious art form. </a:t>
            </a:r>
          </a:p>
          <a:p>
            <a:r>
              <a:rPr lang="en-US" sz="2400" dirty="0"/>
              <a:t>His work is extensive—meaning he made </a:t>
            </a:r>
            <a:r>
              <a:rPr lang="en-US" sz="2400" b="1" dirty="0"/>
              <a:t>a lot </a:t>
            </a:r>
            <a:r>
              <a:rPr lang="en-US" sz="2400" dirty="0"/>
              <a:t>of it. </a:t>
            </a:r>
          </a:p>
        </p:txBody>
      </p:sp>
      <p:sp>
        <p:nvSpPr>
          <p:cNvPr id="23" name="Oval 22">
            <a:extLst>
              <a:ext uri="{FF2B5EF4-FFF2-40B4-BE49-F238E27FC236}">
                <a16:creationId xmlns:a16="http://schemas.microsoft.com/office/drawing/2014/main" id="{BA218FBC-B2D6-48CA-9289-C4110162E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2DED9084-49DA-4911-ACB7-5F9E4DEFA0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292D361-6042-4AA7-BCD1-003A9D2F9F3C}"/>
              </a:ext>
            </a:extLst>
          </p:cNvPr>
          <p:cNvPicPr>
            <a:picLocks noChangeAspect="1"/>
          </p:cNvPicPr>
          <p:nvPr/>
        </p:nvPicPr>
        <p:blipFill>
          <a:blip r:embed="rId5"/>
          <a:stretch>
            <a:fillRect/>
          </a:stretch>
        </p:blipFill>
        <p:spPr>
          <a:xfrm>
            <a:off x="241201" y="187569"/>
            <a:ext cx="2663385" cy="1969476"/>
          </a:xfrm>
          <a:prstGeom prst="rect">
            <a:avLst/>
          </a:prstGeom>
        </p:spPr>
      </p:pic>
      <p:pic>
        <p:nvPicPr>
          <p:cNvPr id="7" name="Picture 6">
            <a:extLst>
              <a:ext uri="{FF2B5EF4-FFF2-40B4-BE49-F238E27FC236}">
                <a16:creationId xmlns:a16="http://schemas.microsoft.com/office/drawing/2014/main" id="{FA2AF859-618E-44C1-9669-D5A52FFD7D39}"/>
              </a:ext>
            </a:extLst>
          </p:cNvPr>
          <p:cNvPicPr>
            <a:picLocks noChangeAspect="1"/>
          </p:cNvPicPr>
          <p:nvPr/>
        </p:nvPicPr>
        <p:blipFill rotWithShape="1">
          <a:blip r:embed="rId6"/>
          <a:srcRect l="4277" t="4092" r="4277" b="7890"/>
          <a:stretch/>
        </p:blipFill>
        <p:spPr>
          <a:xfrm>
            <a:off x="1507958" y="4572636"/>
            <a:ext cx="2905238" cy="2149642"/>
          </a:xfrm>
          <a:prstGeom prst="rect">
            <a:avLst/>
          </a:prstGeom>
        </p:spPr>
      </p:pic>
      <p:sp>
        <p:nvSpPr>
          <p:cNvPr id="13" name="TextBox 12">
            <a:extLst>
              <a:ext uri="{FF2B5EF4-FFF2-40B4-BE49-F238E27FC236}">
                <a16:creationId xmlns:a16="http://schemas.microsoft.com/office/drawing/2014/main" id="{C1DA45DF-465D-4F9A-9CD1-591952EDA43A}"/>
              </a:ext>
            </a:extLst>
          </p:cNvPr>
          <p:cNvSpPr txBox="1"/>
          <p:nvPr/>
        </p:nvSpPr>
        <p:spPr>
          <a:xfrm>
            <a:off x="206121" y="6075947"/>
            <a:ext cx="1198503" cy="646331"/>
          </a:xfrm>
          <a:prstGeom prst="rect">
            <a:avLst/>
          </a:prstGeom>
          <a:noFill/>
        </p:spPr>
        <p:txBody>
          <a:bodyPr wrap="square" rtlCol="0">
            <a:spAutoFit/>
          </a:bodyPr>
          <a:lstStyle/>
          <a:p>
            <a:r>
              <a:rPr lang="en-US" dirty="0"/>
              <a:t>Morning (1979)</a:t>
            </a:r>
          </a:p>
        </p:txBody>
      </p:sp>
      <p:sp>
        <p:nvSpPr>
          <p:cNvPr id="15" name="TextBox 14">
            <a:extLst>
              <a:ext uri="{FF2B5EF4-FFF2-40B4-BE49-F238E27FC236}">
                <a16:creationId xmlns:a16="http://schemas.microsoft.com/office/drawing/2014/main" id="{8A653A1D-5F88-48F2-8D46-8A18DE07D730}"/>
              </a:ext>
            </a:extLst>
          </p:cNvPr>
          <p:cNvSpPr txBox="1"/>
          <p:nvPr/>
        </p:nvSpPr>
        <p:spPr>
          <a:xfrm>
            <a:off x="3006970" y="261209"/>
            <a:ext cx="1406226" cy="646331"/>
          </a:xfrm>
          <a:prstGeom prst="rect">
            <a:avLst/>
          </a:prstGeom>
          <a:noFill/>
        </p:spPr>
        <p:txBody>
          <a:bodyPr wrap="square" rtlCol="0">
            <a:spAutoFit/>
          </a:bodyPr>
          <a:lstStyle/>
          <a:p>
            <a:r>
              <a:rPr lang="en-US" dirty="0"/>
              <a:t>Jazz Village (1967)</a:t>
            </a:r>
          </a:p>
        </p:txBody>
      </p:sp>
    </p:spTree>
    <p:extLst>
      <p:ext uri="{BB962C8B-B14F-4D97-AF65-F5344CB8AC3E}">
        <p14:creationId xmlns:p14="http://schemas.microsoft.com/office/powerpoint/2010/main" val="1332984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0">
        <p159:morph option="byObject"/>
      </p:transition>
    </mc:Choice>
    <mc:Fallback xmlns="">
      <p:transition spd="slow"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BD081-81B6-460C-966F-8CD5D3A5A38F}"/>
              </a:ext>
            </a:extLst>
          </p:cNvPr>
          <p:cNvSpPr>
            <a:spLocks noGrp="1"/>
          </p:cNvSpPr>
          <p:nvPr>
            <p:ph type="title"/>
          </p:nvPr>
        </p:nvSpPr>
        <p:spPr>
          <a:xfrm>
            <a:off x="0" y="1"/>
            <a:ext cx="12192000" cy="1199625"/>
          </a:xfrm>
        </p:spPr>
        <p:txBody>
          <a:bodyPr>
            <a:normAutofit/>
          </a:bodyPr>
          <a:lstStyle/>
          <a:p>
            <a:pPr algn="ctr"/>
            <a:r>
              <a:rPr lang="en-US" dirty="0"/>
              <a:t>SOME examples of Romare Bearden’s ART</a:t>
            </a:r>
          </a:p>
        </p:txBody>
      </p:sp>
      <p:pic>
        <p:nvPicPr>
          <p:cNvPr id="4" name="Content Placeholder 3">
            <a:extLst>
              <a:ext uri="{FF2B5EF4-FFF2-40B4-BE49-F238E27FC236}">
                <a16:creationId xmlns:a16="http://schemas.microsoft.com/office/drawing/2014/main" id="{1DEC6978-7A69-4CD1-A8DF-E0CC9F50B859}"/>
              </a:ext>
            </a:extLst>
          </p:cNvPr>
          <p:cNvPicPr>
            <a:picLocks noGrp="1" noChangeAspect="1"/>
          </p:cNvPicPr>
          <p:nvPr>
            <p:ph sz="half" idx="1"/>
          </p:nvPr>
        </p:nvPicPr>
        <p:blipFill>
          <a:blip r:embed="rId2"/>
          <a:stretch>
            <a:fillRect/>
          </a:stretch>
        </p:blipFill>
        <p:spPr>
          <a:xfrm>
            <a:off x="268232" y="1576278"/>
            <a:ext cx="5090567" cy="4248635"/>
          </a:xfrm>
          <a:prstGeom prst="rect">
            <a:avLst/>
          </a:prstGeom>
        </p:spPr>
      </p:pic>
      <p:sp>
        <p:nvSpPr>
          <p:cNvPr id="5" name="TextBox 4">
            <a:extLst>
              <a:ext uri="{FF2B5EF4-FFF2-40B4-BE49-F238E27FC236}">
                <a16:creationId xmlns:a16="http://schemas.microsoft.com/office/drawing/2014/main" id="{AD95C9AB-6A33-417F-93A9-D2B427D60D11}"/>
              </a:ext>
            </a:extLst>
          </p:cNvPr>
          <p:cNvSpPr txBox="1"/>
          <p:nvPr/>
        </p:nvSpPr>
        <p:spPr>
          <a:xfrm>
            <a:off x="167419" y="5824913"/>
            <a:ext cx="5258636" cy="923330"/>
          </a:xfrm>
          <a:prstGeom prst="rect">
            <a:avLst/>
          </a:prstGeom>
          <a:noFill/>
        </p:spPr>
        <p:txBody>
          <a:bodyPr wrap="square" rtlCol="0">
            <a:spAutoFit/>
          </a:bodyPr>
          <a:lstStyle/>
          <a:p>
            <a:r>
              <a:rPr lang="en-US" dirty="0"/>
              <a:t>Three Folk Musicians (1967), collage painting.</a:t>
            </a:r>
          </a:p>
          <a:p>
            <a:r>
              <a:rPr lang="en-US" dirty="0"/>
              <a:t>Virginia Museum of Fine Arts</a:t>
            </a:r>
          </a:p>
          <a:p>
            <a:endParaRPr lang="en-US" dirty="0"/>
          </a:p>
        </p:txBody>
      </p:sp>
      <p:pic>
        <p:nvPicPr>
          <p:cNvPr id="15" name="Picture 14">
            <a:extLst>
              <a:ext uri="{FF2B5EF4-FFF2-40B4-BE49-F238E27FC236}">
                <a16:creationId xmlns:a16="http://schemas.microsoft.com/office/drawing/2014/main" id="{C0909AC6-D3A5-46FF-9D4B-C8B5355D4F4F}"/>
              </a:ext>
            </a:extLst>
          </p:cNvPr>
          <p:cNvPicPr>
            <a:picLocks noChangeAspect="1"/>
          </p:cNvPicPr>
          <p:nvPr/>
        </p:nvPicPr>
        <p:blipFill>
          <a:blip r:embed="rId3"/>
          <a:stretch>
            <a:fillRect/>
          </a:stretch>
        </p:blipFill>
        <p:spPr>
          <a:xfrm>
            <a:off x="5877825" y="1344521"/>
            <a:ext cx="5857821" cy="4618892"/>
          </a:xfrm>
          <a:prstGeom prst="rect">
            <a:avLst/>
          </a:prstGeom>
        </p:spPr>
      </p:pic>
      <p:sp>
        <p:nvSpPr>
          <p:cNvPr id="17" name="TextBox 16">
            <a:extLst>
              <a:ext uri="{FF2B5EF4-FFF2-40B4-BE49-F238E27FC236}">
                <a16:creationId xmlns:a16="http://schemas.microsoft.com/office/drawing/2014/main" id="{6F21E7C0-312A-4157-9117-60B7C05673B7}"/>
              </a:ext>
            </a:extLst>
          </p:cNvPr>
          <p:cNvSpPr txBox="1"/>
          <p:nvPr/>
        </p:nvSpPr>
        <p:spPr>
          <a:xfrm>
            <a:off x="5764845" y="5963413"/>
            <a:ext cx="6083779" cy="646331"/>
          </a:xfrm>
          <a:prstGeom prst="rect">
            <a:avLst/>
          </a:prstGeom>
          <a:noFill/>
        </p:spPr>
        <p:txBody>
          <a:bodyPr wrap="square" rtlCol="0">
            <a:spAutoFit/>
          </a:bodyPr>
          <a:lstStyle/>
          <a:p>
            <a:r>
              <a:rPr lang="en-US" dirty="0"/>
              <a:t>Soul Three (1968), paper and fabric collage on board.</a:t>
            </a:r>
          </a:p>
          <a:p>
            <a:r>
              <a:rPr lang="en-US" dirty="0"/>
              <a:t>Dallas Museum of Art</a:t>
            </a:r>
          </a:p>
        </p:txBody>
      </p:sp>
    </p:spTree>
    <p:extLst>
      <p:ext uri="{BB962C8B-B14F-4D97-AF65-F5344CB8AC3E}">
        <p14:creationId xmlns:p14="http://schemas.microsoft.com/office/powerpoint/2010/main" val="325409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E16DFB6-2BFE-4692-80C5-248258A6A491}"/>
              </a:ext>
            </a:extLst>
          </p:cNvPr>
          <p:cNvSpPr txBox="1"/>
          <p:nvPr/>
        </p:nvSpPr>
        <p:spPr>
          <a:xfrm>
            <a:off x="232416" y="4560221"/>
            <a:ext cx="11727167" cy="923330"/>
          </a:xfrm>
          <a:prstGeom prst="rect">
            <a:avLst/>
          </a:prstGeom>
          <a:noFill/>
        </p:spPr>
        <p:txBody>
          <a:bodyPr wrap="square" rtlCol="0">
            <a:spAutoFit/>
          </a:bodyPr>
          <a:lstStyle/>
          <a:p>
            <a:r>
              <a:rPr lang="en-US" dirty="0"/>
              <a:t>The Block (1971), cut and pasted printed, colored and metallic papers, photostats, graphite, ink marker, gouache, watercolor, and ink on Masonite.</a:t>
            </a:r>
          </a:p>
          <a:p>
            <a:r>
              <a:rPr lang="en-US" dirty="0"/>
              <a:t>Metropolitan Museum of Art</a:t>
            </a:r>
          </a:p>
        </p:txBody>
      </p:sp>
      <p:pic>
        <p:nvPicPr>
          <p:cNvPr id="13" name="Picture 12">
            <a:extLst>
              <a:ext uri="{FF2B5EF4-FFF2-40B4-BE49-F238E27FC236}">
                <a16:creationId xmlns:a16="http://schemas.microsoft.com/office/drawing/2014/main" id="{2E9920DF-8ECE-447A-B2A7-3A3976536648}"/>
              </a:ext>
            </a:extLst>
          </p:cNvPr>
          <p:cNvPicPr>
            <a:picLocks noChangeAspect="1"/>
          </p:cNvPicPr>
          <p:nvPr/>
        </p:nvPicPr>
        <p:blipFill>
          <a:blip r:embed="rId2"/>
          <a:stretch>
            <a:fillRect/>
          </a:stretch>
        </p:blipFill>
        <p:spPr>
          <a:xfrm>
            <a:off x="232416" y="1735016"/>
            <a:ext cx="11727167" cy="2658158"/>
          </a:xfrm>
          <a:prstGeom prst="rect">
            <a:avLst/>
          </a:prstGeom>
        </p:spPr>
      </p:pic>
    </p:spTree>
    <p:extLst>
      <p:ext uri="{BB962C8B-B14F-4D97-AF65-F5344CB8AC3E}">
        <p14:creationId xmlns:p14="http://schemas.microsoft.com/office/powerpoint/2010/main" val="3565822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D39822-6FB9-4F29-8A1D-0141861F6495}"/>
              </a:ext>
            </a:extLst>
          </p:cNvPr>
          <p:cNvPicPr>
            <a:picLocks noChangeAspect="1"/>
          </p:cNvPicPr>
          <p:nvPr/>
        </p:nvPicPr>
        <p:blipFill>
          <a:blip r:embed="rId2"/>
          <a:stretch>
            <a:fillRect/>
          </a:stretch>
        </p:blipFill>
        <p:spPr>
          <a:xfrm>
            <a:off x="858714" y="189034"/>
            <a:ext cx="4205654" cy="5841187"/>
          </a:xfrm>
          <a:prstGeom prst="rect">
            <a:avLst/>
          </a:prstGeom>
        </p:spPr>
      </p:pic>
      <p:sp>
        <p:nvSpPr>
          <p:cNvPr id="6" name="TextBox 5">
            <a:extLst>
              <a:ext uri="{FF2B5EF4-FFF2-40B4-BE49-F238E27FC236}">
                <a16:creationId xmlns:a16="http://schemas.microsoft.com/office/drawing/2014/main" id="{AAB93A85-F92A-4364-AE57-A2B2BDBC474E}"/>
              </a:ext>
            </a:extLst>
          </p:cNvPr>
          <p:cNvSpPr txBox="1"/>
          <p:nvPr/>
        </p:nvSpPr>
        <p:spPr>
          <a:xfrm>
            <a:off x="741484" y="6030221"/>
            <a:ext cx="4440115" cy="646331"/>
          </a:xfrm>
          <a:prstGeom prst="rect">
            <a:avLst/>
          </a:prstGeom>
          <a:noFill/>
        </p:spPr>
        <p:txBody>
          <a:bodyPr wrap="square" rtlCol="0">
            <a:spAutoFit/>
          </a:bodyPr>
          <a:lstStyle/>
          <a:p>
            <a:r>
              <a:rPr lang="en-US" dirty="0"/>
              <a:t>Three Men (1966-1967), collage.</a:t>
            </a:r>
          </a:p>
          <a:p>
            <a:r>
              <a:rPr lang="en-US" dirty="0"/>
              <a:t>San Francisco Museum of Modern Art</a:t>
            </a:r>
          </a:p>
        </p:txBody>
      </p:sp>
      <p:pic>
        <p:nvPicPr>
          <p:cNvPr id="7" name="Picture 6">
            <a:extLst>
              <a:ext uri="{FF2B5EF4-FFF2-40B4-BE49-F238E27FC236}">
                <a16:creationId xmlns:a16="http://schemas.microsoft.com/office/drawing/2014/main" id="{28540C09-D6CC-480A-8A78-93C80F0D1F83}"/>
              </a:ext>
            </a:extLst>
          </p:cNvPr>
          <p:cNvPicPr>
            <a:picLocks noChangeAspect="1"/>
          </p:cNvPicPr>
          <p:nvPr/>
        </p:nvPicPr>
        <p:blipFill>
          <a:blip r:embed="rId3"/>
          <a:stretch>
            <a:fillRect/>
          </a:stretch>
        </p:blipFill>
        <p:spPr>
          <a:xfrm>
            <a:off x="6599474" y="189034"/>
            <a:ext cx="3945488" cy="5525409"/>
          </a:xfrm>
          <a:prstGeom prst="rect">
            <a:avLst/>
          </a:prstGeom>
        </p:spPr>
      </p:pic>
      <p:sp>
        <p:nvSpPr>
          <p:cNvPr id="8" name="TextBox 7">
            <a:extLst>
              <a:ext uri="{FF2B5EF4-FFF2-40B4-BE49-F238E27FC236}">
                <a16:creationId xmlns:a16="http://schemas.microsoft.com/office/drawing/2014/main" id="{B91B42CF-7097-44A4-B566-58D8B1455782}"/>
              </a:ext>
            </a:extLst>
          </p:cNvPr>
          <p:cNvSpPr txBox="1"/>
          <p:nvPr/>
        </p:nvSpPr>
        <p:spPr>
          <a:xfrm>
            <a:off x="6599474" y="5891262"/>
            <a:ext cx="4616608" cy="923330"/>
          </a:xfrm>
          <a:prstGeom prst="rect">
            <a:avLst/>
          </a:prstGeom>
          <a:noFill/>
        </p:spPr>
        <p:txBody>
          <a:bodyPr wrap="square" rtlCol="0">
            <a:spAutoFit/>
          </a:bodyPr>
          <a:lstStyle/>
          <a:p>
            <a:r>
              <a:rPr lang="en-US" dirty="0"/>
              <a:t>Three Women (Easter Sunday) (1979), lithograph in colors. Hofstra University Museum.</a:t>
            </a:r>
          </a:p>
        </p:txBody>
      </p:sp>
    </p:spTree>
    <p:extLst>
      <p:ext uri="{BB962C8B-B14F-4D97-AF65-F5344CB8AC3E}">
        <p14:creationId xmlns:p14="http://schemas.microsoft.com/office/powerpoint/2010/main" val="2481256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3971EF-7752-48C1-B59E-C54D40128C4F}"/>
              </a:ext>
            </a:extLst>
          </p:cNvPr>
          <p:cNvPicPr>
            <a:picLocks noChangeAspect="1"/>
          </p:cNvPicPr>
          <p:nvPr/>
        </p:nvPicPr>
        <p:blipFill>
          <a:blip r:embed="rId2"/>
          <a:stretch>
            <a:fillRect/>
          </a:stretch>
        </p:blipFill>
        <p:spPr>
          <a:xfrm>
            <a:off x="383000" y="187569"/>
            <a:ext cx="4212446" cy="5793818"/>
          </a:xfrm>
          <a:prstGeom prst="rect">
            <a:avLst/>
          </a:prstGeom>
        </p:spPr>
      </p:pic>
      <p:sp>
        <p:nvSpPr>
          <p:cNvPr id="6" name="TextBox 5">
            <a:extLst>
              <a:ext uri="{FF2B5EF4-FFF2-40B4-BE49-F238E27FC236}">
                <a16:creationId xmlns:a16="http://schemas.microsoft.com/office/drawing/2014/main" id="{0C6C1814-B820-4470-A183-F2A50480ED37}"/>
              </a:ext>
            </a:extLst>
          </p:cNvPr>
          <p:cNvSpPr txBox="1"/>
          <p:nvPr/>
        </p:nvSpPr>
        <p:spPr>
          <a:xfrm>
            <a:off x="383000" y="6109481"/>
            <a:ext cx="5087815" cy="646331"/>
          </a:xfrm>
          <a:prstGeom prst="rect">
            <a:avLst/>
          </a:prstGeom>
          <a:noFill/>
        </p:spPr>
        <p:txBody>
          <a:bodyPr wrap="square" rtlCol="0">
            <a:spAutoFit/>
          </a:bodyPr>
          <a:lstStyle/>
          <a:p>
            <a:r>
              <a:rPr lang="en-US" dirty="0"/>
              <a:t>The Piano Lesson (1983), color lithograph.</a:t>
            </a:r>
          </a:p>
          <a:p>
            <a:r>
              <a:rPr lang="en-US" dirty="0"/>
              <a:t>Pennsylvania Academy of the Fine Arts</a:t>
            </a:r>
          </a:p>
        </p:txBody>
      </p:sp>
      <p:pic>
        <p:nvPicPr>
          <p:cNvPr id="7" name="Picture 6">
            <a:extLst>
              <a:ext uri="{FF2B5EF4-FFF2-40B4-BE49-F238E27FC236}">
                <a16:creationId xmlns:a16="http://schemas.microsoft.com/office/drawing/2014/main" id="{B1EAA609-4618-4BBB-91D6-55349FE660E1}"/>
              </a:ext>
            </a:extLst>
          </p:cNvPr>
          <p:cNvPicPr>
            <a:picLocks noChangeAspect="1"/>
          </p:cNvPicPr>
          <p:nvPr/>
        </p:nvPicPr>
        <p:blipFill>
          <a:blip r:embed="rId3"/>
          <a:stretch>
            <a:fillRect/>
          </a:stretch>
        </p:blipFill>
        <p:spPr>
          <a:xfrm>
            <a:off x="6377353" y="185558"/>
            <a:ext cx="4212446" cy="5879199"/>
          </a:xfrm>
          <a:prstGeom prst="rect">
            <a:avLst/>
          </a:prstGeom>
        </p:spPr>
      </p:pic>
      <p:sp>
        <p:nvSpPr>
          <p:cNvPr id="8" name="TextBox 7">
            <a:extLst>
              <a:ext uri="{FF2B5EF4-FFF2-40B4-BE49-F238E27FC236}">
                <a16:creationId xmlns:a16="http://schemas.microsoft.com/office/drawing/2014/main" id="{DFD010C3-7D72-45BC-8570-02DFE9B35D5C}"/>
              </a:ext>
            </a:extLst>
          </p:cNvPr>
          <p:cNvSpPr txBox="1"/>
          <p:nvPr/>
        </p:nvSpPr>
        <p:spPr>
          <a:xfrm>
            <a:off x="6377353" y="6109481"/>
            <a:ext cx="4056185" cy="646331"/>
          </a:xfrm>
          <a:prstGeom prst="rect">
            <a:avLst/>
          </a:prstGeom>
          <a:noFill/>
        </p:spPr>
        <p:txBody>
          <a:bodyPr wrap="square" rtlCol="0">
            <a:spAutoFit/>
          </a:bodyPr>
          <a:lstStyle/>
          <a:p>
            <a:r>
              <a:rPr lang="en-US" dirty="0"/>
              <a:t>Family (1986), collage on wood. Smithsonian American Art Museum</a:t>
            </a:r>
          </a:p>
        </p:txBody>
      </p:sp>
    </p:spTree>
    <p:extLst>
      <p:ext uri="{BB962C8B-B14F-4D97-AF65-F5344CB8AC3E}">
        <p14:creationId xmlns:p14="http://schemas.microsoft.com/office/powerpoint/2010/main" val="231885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43B14B86-7610-4F12-8CE5-C036C0605870}"/>
              </a:ext>
            </a:extLst>
          </p:cNvPr>
          <p:cNvSpPr>
            <a:spLocks noGrp="1"/>
          </p:cNvSpPr>
          <p:nvPr>
            <p:ph type="title"/>
          </p:nvPr>
        </p:nvSpPr>
        <p:spPr>
          <a:xfrm>
            <a:off x="643468" y="399720"/>
            <a:ext cx="3686312" cy="2578286"/>
          </a:xfrm>
        </p:spPr>
        <p:txBody>
          <a:bodyPr>
            <a:normAutofit/>
          </a:bodyPr>
          <a:lstStyle/>
          <a:p>
            <a:pPr algn="r"/>
            <a:r>
              <a:rPr lang="en-US" sz="4800" dirty="0" err="1">
                <a:solidFill>
                  <a:srgbClr val="FFFFFF"/>
                </a:solidFill>
              </a:rPr>
              <a:t>Li’L</a:t>
            </a:r>
            <a:r>
              <a:rPr lang="en-US" sz="4800" dirty="0">
                <a:solidFill>
                  <a:srgbClr val="FFFFFF"/>
                </a:solidFill>
              </a:rPr>
              <a:t> Dan </a:t>
            </a:r>
            <a:br>
              <a:rPr lang="en-US" sz="4800" dirty="0">
                <a:solidFill>
                  <a:srgbClr val="FFFFFF"/>
                </a:solidFill>
              </a:rPr>
            </a:br>
            <a:r>
              <a:rPr lang="en-US" sz="4800" dirty="0">
                <a:solidFill>
                  <a:srgbClr val="FFFFFF"/>
                </a:solidFill>
              </a:rPr>
              <a:t>the Drummer Boy</a:t>
            </a:r>
          </a:p>
        </p:txBody>
      </p:sp>
      <p:sp>
        <p:nvSpPr>
          <p:cNvPr id="3" name="Content Placeholder 2">
            <a:extLst>
              <a:ext uri="{FF2B5EF4-FFF2-40B4-BE49-F238E27FC236}">
                <a16:creationId xmlns:a16="http://schemas.microsoft.com/office/drawing/2014/main" id="{6CEA2261-3D7D-42D9-A280-A9EEB12E7F43}"/>
              </a:ext>
            </a:extLst>
          </p:cNvPr>
          <p:cNvSpPr>
            <a:spLocks noGrp="1"/>
          </p:cNvSpPr>
          <p:nvPr>
            <p:ph idx="1"/>
          </p:nvPr>
        </p:nvSpPr>
        <p:spPr>
          <a:xfrm>
            <a:off x="5053780" y="599767"/>
            <a:ext cx="6805145" cy="6057921"/>
          </a:xfrm>
        </p:spPr>
        <p:txBody>
          <a:bodyPr anchor="ctr">
            <a:normAutofit/>
          </a:bodyPr>
          <a:lstStyle/>
          <a:p>
            <a:r>
              <a:rPr lang="en-US" sz="2400" dirty="0"/>
              <a:t>Recently, a book written and illustrated by Romare Bearden was discovered. </a:t>
            </a:r>
          </a:p>
          <a:p>
            <a:r>
              <a:rPr lang="en-US" sz="2400" dirty="0"/>
              <a:t>It is a sweet story about a little musician boy who saves his new soldier friends during the Civil War. </a:t>
            </a:r>
          </a:p>
          <a:p>
            <a:r>
              <a:rPr lang="en-US" sz="2400" dirty="0"/>
              <a:t>The published version includes a reading by Maya Angelou, an accomplished and well-respected African American poet and author. </a:t>
            </a:r>
          </a:p>
          <a:p>
            <a:r>
              <a:rPr lang="en-US" sz="2400" dirty="0"/>
              <a:t>Maya Angelou taught at Wake Forest University in Winston-Salem, North Carolina until 2011. She passed away in 2014.</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D61DC5F-23A5-4DC3-8729-999CB534AB8F}"/>
              </a:ext>
            </a:extLst>
          </p:cNvPr>
          <p:cNvPicPr>
            <a:picLocks noChangeAspect="1"/>
          </p:cNvPicPr>
          <p:nvPr/>
        </p:nvPicPr>
        <p:blipFill>
          <a:blip r:embed="rId5"/>
          <a:stretch>
            <a:fillRect/>
          </a:stretch>
        </p:blipFill>
        <p:spPr>
          <a:xfrm>
            <a:off x="167951" y="2897912"/>
            <a:ext cx="4316353" cy="3560368"/>
          </a:xfrm>
          <a:prstGeom prst="rect">
            <a:avLst/>
          </a:prstGeom>
        </p:spPr>
      </p:pic>
    </p:spTree>
    <p:extLst>
      <p:ext uri="{BB962C8B-B14F-4D97-AF65-F5344CB8AC3E}">
        <p14:creationId xmlns:p14="http://schemas.microsoft.com/office/powerpoint/2010/main" val="160904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0">
        <p159:morph option="byObject"/>
      </p:transition>
    </mc:Choice>
    <mc:Fallback xmlns="">
      <p:transition spd="slow" advTm="20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E04FA76068A649A141D2E6B9AA2B9D" ma:contentTypeVersion="10" ma:contentTypeDescription="Create a new document." ma:contentTypeScope="" ma:versionID="a287d73e83e33a35b1a5d0c6b04838b5">
  <xsd:schema xmlns:xsd="http://www.w3.org/2001/XMLSchema" xmlns:xs="http://www.w3.org/2001/XMLSchema" xmlns:p="http://schemas.microsoft.com/office/2006/metadata/properties" xmlns:ns2="44a15468-8887-49f7-a1c9-40d5c4966423" xmlns:ns3="329408a4-4035-4935-861c-193f7d391268" targetNamespace="http://schemas.microsoft.com/office/2006/metadata/properties" ma:root="true" ma:fieldsID="87c8b33b5e31620454581437df5af8ef" ns2:_="" ns3:_="">
    <xsd:import namespace="44a15468-8887-49f7-a1c9-40d5c4966423"/>
    <xsd:import namespace="329408a4-4035-4935-861c-193f7d3912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15468-8887-49f7-a1c9-40d5c49664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9408a4-4035-4935-861c-193f7d3912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E85707-AC61-475E-A76E-20FC00BA75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15468-8887-49f7-a1c9-40d5c4966423"/>
    <ds:schemaRef ds:uri="329408a4-4035-4935-861c-193f7d3912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B7DC87-1AFF-485B-BD03-942EC06D10C0}">
  <ds:schemaRefs>
    <ds:schemaRef ds:uri="http://schemas.microsoft.com/sharepoint/v3/contenttype/forms"/>
  </ds:schemaRefs>
</ds:datastoreItem>
</file>

<file path=customXml/itemProps3.xml><?xml version="1.0" encoding="utf-8"?>
<ds:datastoreItem xmlns:ds="http://schemas.openxmlformats.org/officeDocument/2006/customXml" ds:itemID="{124C0E73-B5FB-411F-AB52-84729751FDCC}">
  <ds:schemaRefs>
    <ds:schemaRef ds:uri="http://purl.org/dc/dcmitype/"/>
    <ds:schemaRef ds:uri="http://schemas.microsoft.com/office/infopath/2007/PartnerControls"/>
    <ds:schemaRef ds:uri="http://purl.org/dc/elements/1.1/"/>
    <ds:schemaRef ds:uri="http://schemas.microsoft.com/office/2006/metadata/properties"/>
    <ds:schemaRef ds:uri="329408a4-4035-4935-861c-193f7d391268"/>
    <ds:schemaRef ds:uri="http://purl.org/dc/terms/"/>
    <ds:schemaRef ds:uri="http://schemas.openxmlformats.org/package/2006/metadata/core-properties"/>
    <ds:schemaRef ds:uri="http://schemas.microsoft.com/office/2006/documentManagement/types"/>
    <ds:schemaRef ds:uri="44a15468-8887-49f7-a1c9-40d5c496642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649</Words>
  <Application>Microsoft Office PowerPoint</Application>
  <PresentationFormat>Widescreen</PresentationFormat>
  <Paragraphs>55</Paragraphs>
  <Slides>13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Rockwell</vt:lpstr>
      <vt:lpstr>Rockwell Condensed</vt:lpstr>
      <vt:lpstr>Rockwell Extra Bold</vt:lpstr>
      <vt:lpstr>Wingdings</vt:lpstr>
      <vt:lpstr>Wood Type</vt:lpstr>
      <vt:lpstr> ROMARE BEARDEN</vt:lpstr>
      <vt:lpstr>A Message from Mrs. Reid,  Arts Integration Facilitator,  Visual Arts specialist</vt:lpstr>
      <vt:lpstr>Romare Bearden </vt:lpstr>
      <vt:lpstr>COLLAGES</vt:lpstr>
      <vt:lpstr>SOME examples of Romare Bearden’s ART</vt:lpstr>
      <vt:lpstr>PowerPoint Presentation</vt:lpstr>
      <vt:lpstr>PowerPoint Presentation</vt:lpstr>
      <vt:lpstr>PowerPoint Presentation</vt:lpstr>
      <vt:lpstr>Li’L Dan  the Drummer Boy</vt:lpstr>
      <vt:lpstr>PowerPoint Presentation</vt:lpstr>
      <vt:lpstr>Further explorations</vt:lpstr>
      <vt:lpstr>Want to Learn more about Romare BearDEN?</vt:lpstr>
      <vt:lpstr>This presentation was prepared by   Cindy Reid &amp; Annika Pfaender  Arts Integration Facilitators  GCS Arts Integration Academy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ROMARE BEARDEN</dc:title>
  <dc:creator>Joshua Purvis</dc:creator>
  <cp:lastModifiedBy>Little, Leigh Ann</cp:lastModifiedBy>
  <cp:revision>2</cp:revision>
  <dcterms:created xsi:type="dcterms:W3CDTF">2020-04-09T19:34:05Z</dcterms:created>
  <dcterms:modified xsi:type="dcterms:W3CDTF">2020-04-13T14:53:25Z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0x01010064E04FA76068A649A141D2E6B9AA2B9D</vt:lpwstr>
  </property>
</Properties>
</file>