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6" r:id="rId5"/>
    <p:sldId id="257" r:id="rId6"/>
    <p:sldId id="274" r:id="rId7"/>
    <p:sldId id="258" r:id="rId8"/>
    <p:sldId id="259" r:id="rId9"/>
    <p:sldId id="260" r:id="rId10"/>
    <p:sldId id="262" r:id="rId11"/>
    <p:sldId id="275" r:id="rId12"/>
    <p:sldId id="276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63" r:id="rId21"/>
    <p:sldId id="273" r:id="rId22"/>
    <p:sldId id="264" r:id="rId23"/>
    <p:sldId id="265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907" autoAdjust="0"/>
    <p:restoredTop sz="96012"/>
  </p:normalViewPr>
  <p:slideViewPr>
    <p:cSldViewPr snapToGrid="0" snapToObjects="1">
      <p:cViewPr varScale="1">
        <p:scale>
          <a:sx n="92" d="100"/>
          <a:sy n="92" d="100"/>
        </p:scale>
        <p:origin x="102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4/9/2020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iff"/><Relationship Id="rId2" Type="http://schemas.openxmlformats.org/officeDocument/2006/relationships/image" Target="../media/image26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openxmlformats.org/officeDocument/2006/relationships/image" Target="../media/image8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8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plashlearn.com/math-vocabulary/geometry/trapezoid" TargetMode="External"/><Relationship Id="rId3" Type="http://schemas.openxmlformats.org/officeDocument/2006/relationships/hyperlink" Target="https://www.splashlearn.com/math-vocabulary/geometry/triangle" TargetMode="External"/><Relationship Id="rId7" Type="http://schemas.openxmlformats.org/officeDocument/2006/relationships/hyperlink" Target="https://kids.kiddle.co/Parallelogram" TargetMode="External"/><Relationship Id="rId2" Type="http://schemas.openxmlformats.org/officeDocument/2006/relationships/hyperlink" Target="https://www.soulsgrowndeep.org/gees-bend-quiltmaker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plashlearn.com/math-vocabulary/geometry/rectangle" TargetMode="External"/><Relationship Id="rId5" Type="http://schemas.openxmlformats.org/officeDocument/2006/relationships/hyperlink" Target="https://study.com/academy/lesson/rhombus-lesson-for-kids-definition-facts.html" TargetMode="External"/><Relationship Id="rId4" Type="http://schemas.openxmlformats.org/officeDocument/2006/relationships/hyperlink" Target="https://www.splashlearn.com/math-vocabulary/geometry/square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tiff"/><Relationship Id="rId5" Type="http://schemas.openxmlformats.org/officeDocument/2006/relationships/image" Target="../media/image5.tiff"/><Relationship Id="rId4" Type="http://schemas.openxmlformats.org/officeDocument/2006/relationships/image" Target="../media/image3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g"/><Relationship Id="rId5" Type="http://schemas.openxmlformats.org/officeDocument/2006/relationships/image" Target="../media/image10.tiff"/><Relationship Id="rId4" Type="http://schemas.openxmlformats.org/officeDocument/2006/relationships/image" Target="../media/image9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g"/><Relationship Id="rId5" Type="http://schemas.openxmlformats.org/officeDocument/2006/relationships/image" Target="../media/image14.tiff"/><Relationship Id="rId4" Type="http://schemas.openxmlformats.org/officeDocument/2006/relationships/image" Target="../media/image13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g"/><Relationship Id="rId5" Type="http://schemas.openxmlformats.org/officeDocument/2006/relationships/image" Target="../media/image18.tiff"/><Relationship Id="rId4" Type="http://schemas.openxmlformats.org/officeDocument/2006/relationships/image" Target="../media/image17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g"/><Relationship Id="rId5" Type="http://schemas.openxmlformats.org/officeDocument/2006/relationships/image" Target="../media/image21.tiff"/><Relationship Id="rId4" Type="http://schemas.openxmlformats.org/officeDocument/2006/relationships/image" Target="../media/image20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BUO7GGoH5hc?feature=oembed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7ABCFA2-55B0-438C-A39A-637FFC624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BD2C934-710E-4E0E-9ED4-03F07E019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811632-A42C-094F-B5F6-E87982A13F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5695" y="1474969"/>
            <a:ext cx="3026558" cy="1868760"/>
          </a:xfrm>
        </p:spPr>
        <p:txBody>
          <a:bodyPr>
            <a:normAutofit/>
          </a:bodyPr>
          <a:lstStyle/>
          <a:p>
            <a:r>
              <a:rPr lang="en-US" sz="3300"/>
              <a:t>The Gee’s bend quiltmakers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AD0F4F3-8F5C-421F-9FC1-DB3ED0BF61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4009" y="3526496"/>
            <a:ext cx="3023617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FBD3FDEB-0EA7-BF43-96F0-C8BD79CE2B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5695" y="3531204"/>
            <a:ext cx="3026557" cy="1603844"/>
          </a:xfrm>
        </p:spPr>
        <p:txBody>
          <a:bodyPr>
            <a:normAutofit fontScale="85000" lnSpcReduction="10000"/>
          </a:bodyPr>
          <a:lstStyle/>
          <a:p>
            <a:r>
              <a:rPr lang="en-US" sz="4000" b="1" dirty="0">
                <a:solidFill>
                  <a:srgbClr val="C00000"/>
                </a:solidFill>
              </a:rPr>
              <a:t>PREPARE TO BE AMAZED!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26EFBC-E6DE-8447-B3DE-29C0728B6C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2204" y="805432"/>
            <a:ext cx="3692411" cy="451294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C54585D-E2A6-854F-BD7C-615D89B744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8342" y="1080611"/>
            <a:ext cx="3692411" cy="396258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0A40572-62E5-460B-AD24-B6628527AC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1D872D4-D7E5-4CD8-9DAC-2BC612F08E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88220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C05F5-BCEA-6340-8B40-76E4D7F41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EXAMPLES OF  Two dimensional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B313ED-4D08-1848-A420-3433B26244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3744988"/>
          </a:xfrm>
        </p:spPr>
        <p:txBody>
          <a:bodyPr>
            <a:noAutofit/>
          </a:bodyPr>
          <a:lstStyle/>
          <a:p>
            <a:r>
              <a:rPr lang="en-US" sz="2800" dirty="0"/>
              <a:t>Triangle</a:t>
            </a:r>
          </a:p>
          <a:p>
            <a:r>
              <a:rPr lang="en-US" sz="2800" dirty="0"/>
              <a:t>Square</a:t>
            </a:r>
          </a:p>
          <a:p>
            <a:r>
              <a:rPr lang="en-US" sz="2800" dirty="0"/>
              <a:t>Rhombus</a:t>
            </a:r>
          </a:p>
          <a:p>
            <a:r>
              <a:rPr lang="en-US" sz="2800" dirty="0"/>
              <a:t>Rectangle</a:t>
            </a:r>
          </a:p>
          <a:p>
            <a:r>
              <a:rPr lang="en-US" sz="2800" dirty="0"/>
              <a:t>Parallelogram</a:t>
            </a:r>
          </a:p>
          <a:p>
            <a:r>
              <a:rPr lang="en-US" sz="2800" dirty="0"/>
              <a:t>Trapezoid</a:t>
            </a:r>
          </a:p>
        </p:txBody>
      </p:sp>
    </p:spTree>
    <p:extLst>
      <p:ext uri="{BB962C8B-B14F-4D97-AF65-F5344CB8AC3E}">
        <p14:creationId xmlns:p14="http://schemas.microsoft.com/office/powerpoint/2010/main" val="38495430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88011AB3-F298-489B-9CDC-E4D0C6BF78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BB644495-DD06-45AD-AA80-247F03A33D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8938" y="1847088"/>
            <a:ext cx="283152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CB6B1BB-918E-8C46-AFE1-5D0C823C0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623" y="804520"/>
            <a:ext cx="2830940" cy="1049235"/>
          </a:xfrm>
        </p:spPr>
        <p:txBody>
          <a:bodyPr>
            <a:normAutofit/>
          </a:bodyPr>
          <a:lstStyle/>
          <a:p>
            <a:r>
              <a:rPr lang="en-US" dirty="0"/>
              <a:t>Triangle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97ECE6F9-C5A2-4F4F-960C-6971D06126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602FB1-215C-8244-AEB8-7BFFCED20F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624" y="2015732"/>
            <a:ext cx="2828026" cy="3680980"/>
          </a:xfrm>
        </p:spPr>
        <p:txBody>
          <a:bodyPr>
            <a:normAutofit/>
          </a:bodyPr>
          <a:lstStyle/>
          <a:p>
            <a:r>
              <a:rPr lang="en-US" sz="2400" dirty="0"/>
              <a:t>Is a closed shape with three straight sides.</a:t>
            </a:r>
          </a:p>
          <a:p>
            <a:r>
              <a:rPr lang="en-US" sz="2400" dirty="0"/>
              <a:t>Is an example of a </a:t>
            </a:r>
            <a:r>
              <a:rPr lang="en-US" sz="2400" b="1" dirty="0">
                <a:solidFill>
                  <a:srgbClr val="C00000"/>
                </a:solidFill>
              </a:rPr>
              <a:t>polygon </a:t>
            </a:r>
          </a:p>
          <a:p>
            <a:r>
              <a:rPr lang="en-US" sz="2400" dirty="0"/>
              <a:t>Has three angles</a:t>
            </a:r>
          </a:p>
          <a:p>
            <a:endParaRPr lang="en-US" dirty="0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2816CFF4-7965-45A1-8E21-056F9AE41A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979389" y="482171"/>
            <a:ext cx="7560115" cy="5149101"/>
            <a:chOff x="7463258" y="583365"/>
            <a:chExt cx="7560115" cy="5181928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4D532C27-BB17-4043-95BB-B193D91754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8" y="583365"/>
              <a:ext cx="7560115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BF36FCA3-855B-4C42-871A-CE32957E6B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7" y="915807"/>
              <a:ext cx="692827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1" name="Rectangle 50">
            <a:extLst>
              <a:ext uri="{FF2B5EF4-FFF2-40B4-BE49-F238E27FC236}">
                <a16:creationId xmlns:a16="http://schemas.microsoft.com/office/drawing/2014/main" id="{0105ED54-B9E7-4A77-A906-6931E7BC18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5871" y="977099"/>
            <a:ext cx="6613984" cy="4136205"/>
          </a:xfrm>
          <a:prstGeom prst="rect">
            <a:avLst/>
          </a:prstGeom>
          <a:solidFill>
            <a:srgbClr val="FFFFFE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B8D26B-5639-9149-995C-7AC97911A8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5683" y="1223859"/>
            <a:ext cx="3880765" cy="3656543"/>
          </a:xfrm>
          <a:prstGeom prst="rect">
            <a:avLst/>
          </a:prstGeom>
        </p:spPr>
      </p:pic>
      <p:pic>
        <p:nvPicPr>
          <p:cNvPr id="4" name="Picture 3" descr="A close up of a clock&#10;&#10;Description automatically generated">
            <a:extLst>
              <a:ext uri="{FF2B5EF4-FFF2-40B4-BE49-F238E27FC236}">
                <a16:creationId xmlns:a16="http://schemas.microsoft.com/office/drawing/2014/main" id="{72E22C59-B547-F54D-8596-455BA8F707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3686" y="1343885"/>
            <a:ext cx="2251790" cy="1403404"/>
          </a:xfrm>
          <a:prstGeom prst="rect">
            <a:avLst/>
          </a:prstGeom>
        </p:spPr>
      </p:pic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6B0E12E9-C56F-6144-ACBC-55132B0A07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0174" y="3207852"/>
            <a:ext cx="2255303" cy="1698008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84ACBFAF-EDCF-4F5A-9E73-1D74270EF5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BA5E64BC-15F3-4902-B20F-A77B48A00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20548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8011AB3-F298-489B-9CDC-E4D0C6BF78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B644495-DD06-45AD-AA80-247F03A33D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8938" y="1847088"/>
            <a:ext cx="283152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5EA1D172-C554-B44F-AC03-EDF4C0B5B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623" y="804520"/>
            <a:ext cx="2830940" cy="1049235"/>
          </a:xfrm>
        </p:spPr>
        <p:txBody>
          <a:bodyPr>
            <a:normAutofit/>
          </a:bodyPr>
          <a:lstStyle/>
          <a:p>
            <a:r>
              <a:rPr lang="en-US" dirty="0"/>
              <a:t>Square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7ECE6F9-C5A2-4F4F-960C-6971D06126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A5EA48-C1DF-8D48-8042-638281BDC3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624" y="2015732"/>
            <a:ext cx="2828026" cy="3287567"/>
          </a:xfrm>
        </p:spPr>
        <p:txBody>
          <a:bodyPr>
            <a:noAutofit/>
          </a:bodyPr>
          <a:lstStyle/>
          <a:p>
            <a:r>
              <a:rPr lang="en-US" sz="2800" dirty="0"/>
              <a:t>Has four equal sides</a:t>
            </a:r>
          </a:p>
          <a:p>
            <a:r>
              <a:rPr lang="en-US" sz="2800" dirty="0"/>
              <a:t>Has four right angles</a:t>
            </a:r>
          </a:p>
          <a:p>
            <a:r>
              <a:rPr lang="en-US" sz="2800" dirty="0"/>
              <a:t>Is an example of a </a:t>
            </a:r>
            <a:r>
              <a:rPr lang="en-US" sz="2800" dirty="0">
                <a:solidFill>
                  <a:schemeClr val="accent1"/>
                </a:solidFill>
              </a:rPr>
              <a:t>quadrilateral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816CFF4-7965-45A1-8E21-056F9AE41A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979389" y="482171"/>
            <a:ext cx="7560115" cy="5149101"/>
            <a:chOff x="7463258" y="583365"/>
            <a:chExt cx="7560115" cy="5181928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D532C27-BB17-4043-95BB-B193D91754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8" y="583365"/>
              <a:ext cx="7560115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F36FCA3-855B-4C42-871A-CE32957E6B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7" y="915807"/>
              <a:ext cx="692827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105ED54-B9E7-4A77-A906-6931E7BC18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5871" y="977099"/>
            <a:ext cx="6613984" cy="4136205"/>
          </a:xfrm>
          <a:prstGeom prst="rect">
            <a:avLst/>
          </a:prstGeom>
          <a:solidFill>
            <a:srgbClr val="FFFFFE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blue and white tiled floor&#10;&#10;Description automatically generated">
            <a:extLst>
              <a:ext uri="{FF2B5EF4-FFF2-40B4-BE49-F238E27FC236}">
                <a16:creationId xmlns:a16="http://schemas.microsoft.com/office/drawing/2014/main" id="{E34F6F86-AEDE-4946-9291-30DD641BE5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7020" y="1122808"/>
            <a:ext cx="3418091" cy="385864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72295A5-ADA1-9D45-91C6-A59E6763A3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8564" y="1124571"/>
            <a:ext cx="1842033" cy="18420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E8ED32D-CB61-7845-9483-2B8D966186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64610" y="3131196"/>
            <a:ext cx="1646431" cy="185132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4ACBFAF-EDCF-4F5A-9E73-1D74270EF5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A5E64BC-15F3-4902-B20F-A77B48A00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34315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3193BA5C-B8F3-4972-BA54-014C48FAFA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7162BAB-C25E-4CE9-B87C-F118DC7E7C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353088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59C0D23-3800-A541-B7BF-1FF07ABFC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20"/>
            <a:ext cx="3530157" cy="1049235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Rhombus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5B93327-222A-4DAC-9163-371BF44CDB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A06A8A-1866-AD42-B28D-0C451FAC7E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1" y="2015732"/>
            <a:ext cx="3526523" cy="3615540"/>
          </a:xfrm>
        </p:spPr>
        <p:txBody>
          <a:bodyPr>
            <a:noAutofit/>
          </a:bodyPr>
          <a:lstStyle/>
          <a:p>
            <a:r>
              <a:rPr lang="en-US" sz="2400" dirty="0"/>
              <a:t>Has four sides</a:t>
            </a:r>
          </a:p>
          <a:p>
            <a:r>
              <a:rPr lang="en-US" sz="2400" dirty="0"/>
              <a:t>Is a quadrilateral</a:t>
            </a:r>
          </a:p>
          <a:p>
            <a:r>
              <a:rPr lang="en-US" sz="2400" dirty="0"/>
              <a:t>Is a “slanting square”</a:t>
            </a:r>
          </a:p>
          <a:p>
            <a:r>
              <a:rPr lang="en-US" sz="2400" dirty="0"/>
              <a:t>The opposite inside angles are equal</a:t>
            </a:r>
          </a:p>
          <a:p>
            <a:r>
              <a:rPr lang="en-US" sz="2400" dirty="0"/>
              <a:t>The opposite sides are parallel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4EE34E3-F117-4487-8ACF-33DA65FA11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0131" y="482171"/>
            <a:ext cx="6091791" cy="5149101"/>
            <a:chOff x="5460131" y="482171"/>
            <a:chExt cx="6091791" cy="5149101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39ACC02C-6424-4165-93C4-E83C8E81D4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60131" y="482171"/>
              <a:ext cx="6091791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C182CB9C-C978-4C9B-9AAD-8B13418975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78956" y="812507"/>
              <a:ext cx="5461780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56388820-A63D-463C-9DBC-060A5ABE3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42379" y="977965"/>
            <a:ext cx="5134631" cy="4135339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15C661-1CB3-D74A-9E3F-A257684527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3926" y="1136882"/>
            <a:ext cx="4821551" cy="3825097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C04ED70F-D6FD-4EB1-A171-D30F885FE7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DA26CAE9-74C4-4EDD-8A80-77F79EAA86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70989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A042132-EF3E-4DCA-8B23-D054AFC9F8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6561942-7576-4906-820D-5DBB2DEE7B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7" y="1847088"/>
            <a:ext cx="554803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9D7F9F97-8CCB-6445-84A2-13D9E259F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5550357" cy="1049235"/>
          </a:xfrm>
        </p:spPr>
        <p:txBody>
          <a:bodyPr>
            <a:normAutofit/>
          </a:bodyPr>
          <a:lstStyle/>
          <a:p>
            <a:r>
              <a:rPr lang="en-US" dirty="0"/>
              <a:t>Rectangle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6E2642F-6025-4B22-A283-9B60F4765D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4679AF-D9E6-BC45-8E6F-B86F8F9D2A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5550357" cy="3615540"/>
          </a:xfrm>
        </p:spPr>
        <p:txBody>
          <a:bodyPr>
            <a:noAutofit/>
          </a:bodyPr>
          <a:lstStyle/>
          <a:p>
            <a:r>
              <a:rPr lang="en-US" sz="2400" dirty="0"/>
              <a:t>Has four sides and four corners</a:t>
            </a:r>
          </a:p>
          <a:p>
            <a:r>
              <a:rPr lang="en-US" sz="2400" dirty="0"/>
              <a:t>The sides meet at four right angles</a:t>
            </a:r>
          </a:p>
          <a:p>
            <a:r>
              <a:rPr lang="en-US" sz="2400" dirty="0"/>
              <a:t>Is a </a:t>
            </a:r>
            <a:r>
              <a:rPr lang="en-US" sz="2400" dirty="0">
                <a:solidFill>
                  <a:srgbClr val="C00000"/>
                </a:solidFill>
              </a:rPr>
              <a:t>quadrilateral</a:t>
            </a:r>
          </a:p>
          <a:p>
            <a:r>
              <a:rPr lang="en-US" sz="2400" dirty="0"/>
              <a:t>Is also a 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</a:rPr>
              <a:t>parallelogram !</a:t>
            </a:r>
          </a:p>
          <a:p>
            <a:r>
              <a:rPr lang="en-US" sz="2400" b="1" i="1" dirty="0"/>
              <a:t>What do you notice about the quilt that is pictured? Does it have perfect rectangles??     </a:t>
            </a:r>
            <a:r>
              <a:rPr lang="en-US" b="1" i="1" dirty="0">
                <a:solidFill>
                  <a:srgbClr val="C00000"/>
                </a:solidFill>
              </a:rPr>
              <a:t>Why or why not?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47C2785-96A0-48E9-A4E1-3E0DD3C4B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77388" y="482171"/>
            <a:ext cx="4074533" cy="5149101"/>
            <a:chOff x="7463259" y="583365"/>
            <a:chExt cx="4074533" cy="5181928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719DBFA-503D-4176-91F9-F526497114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9" y="583365"/>
              <a:ext cx="4074533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63365FB-D39D-4CCB-B9D7-70896EA522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8" y="915807"/>
              <a:ext cx="345028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2D87176B-036A-46E9-88B6-B602D3C1CB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53869" y="976036"/>
            <a:ext cx="3122837" cy="4138331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73EB963-495C-2140-97E5-22DFC4644B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4101" y="1116344"/>
            <a:ext cx="1623646" cy="1850789"/>
          </a:xfrm>
          <a:prstGeom prst="rect">
            <a:avLst/>
          </a:prstGeom>
        </p:spPr>
      </p:pic>
      <p:pic>
        <p:nvPicPr>
          <p:cNvPr id="4" name="Picture 3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54B77CCC-8D95-2A43-9B60-7F3EC90374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8326" y="3131726"/>
            <a:ext cx="2535196" cy="185079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C34D715-F6AF-42BD-B021-F46BF6B549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A5196A3-0319-4C04-B5B6-D1359F52F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05816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193BA5C-B8F3-4972-BA54-014C48FAFA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7162BAB-C25E-4CE9-B87C-F118DC7E7C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353088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5768F41C-B561-DB45-9F25-963F197D5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20"/>
            <a:ext cx="3530157" cy="1049235"/>
          </a:xfrm>
        </p:spPr>
        <p:txBody>
          <a:bodyPr>
            <a:normAutofit/>
          </a:bodyPr>
          <a:lstStyle/>
          <a:p>
            <a:r>
              <a:rPr lang="en-US" sz="3000"/>
              <a:t>Parallelograms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5B93327-222A-4DAC-9163-371BF44CDB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EE8BFF-6C22-B846-B8D8-F6C6BCB4A9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1" y="2015732"/>
            <a:ext cx="3526523" cy="3450613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Are </a:t>
            </a:r>
            <a:r>
              <a:rPr lang="en-US" sz="2800" dirty="0">
                <a:solidFill>
                  <a:srgbClr val="C00000"/>
                </a:solidFill>
              </a:rPr>
              <a:t>quadrilaterals</a:t>
            </a:r>
          </a:p>
          <a:p>
            <a:r>
              <a:rPr lang="en-US" sz="2800" dirty="0"/>
              <a:t>Have two pairs of parallel sides </a:t>
            </a:r>
          </a:p>
          <a:p>
            <a:r>
              <a:rPr lang="en-US" sz="2800" dirty="0"/>
              <a:t>Have four edges</a:t>
            </a:r>
          </a:p>
          <a:p>
            <a:r>
              <a:rPr lang="en-US" sz="2800" dirty="0"/>
              <a:t>Opposite sides are the same length</a:t>
            </a:r>
          </a:p>
          <a:p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4EE34E3-F117-4487-8ACF-33DA65FA11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0131" y="482171"/>
            <a:ext cx="6091791" cy="5149101"/>
            <a:chOff x="5460131" y="482171"/>
            <a:chExt cx="6091791" cy="5149101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9ACC02C-6424-4165-93C4-E83C8E81D4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60131" y="482171"/>
              <a:ext cx="6091791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182CB9C-C978-4C9B-9AAD-8B13418975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78956" y="812507"/>
              <a:ext cx="5461780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56388820-A63D-463C-9DBC-060A5ABE3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42379" y="977965"/>
            <a:ext cx="5134631" cy="4135339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D3F8E3-C729-EB4D-9F38-442662B334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3926" y="1499647"/>
            <a:ext cx="4821551" cy="309956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04ED70F-D6FD-4EB1-A171-D30F885FE7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A26CAE9-74C4-4EDD-8A80-77F79EAA86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60489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193BA5C-B8F3-4972-BA54-014C48FAFA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7162BAB-C25E-4CE9-B87C-F118DC7E7C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353088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64E044E-BEC6-9B4E-A2E5-72CD884EB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20"/>
            <a:ext cx="3530157" cy="1049235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Trapezoid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5B93327-222A-4DAC-9163-371BF44CDB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F74C46-B885-2B40-ADAC-122217DB59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1" y="2015732"/>
            <a:ext cx="3526523" cy="3450613"/>
          </a:xfrm>
        </p:spPr>
        <p:txBody>
          <a:bodyPr>
            <a:normAutofit/>
          </a:bodyPr>
          <a:lstStyle/>
          <a:p>
            <a:r>
              <a:rPr lang="en-US" sz="2400" dirty="0"/>
              <a:t>Is a flat closed shape</a:t>
            </a:r>
          </a:p>
          <a:p>
            <a:r>
              <a:rPr lang="en-US" sz="2400" dirty="0"/>
              <a:t>Has four straight sides</a:t>
            </a:r>
          </a:p>
          <a:p>
            <a:r>
              <a:rPr lang="en-US" sz="2400" dirty="0"/>
              <a:t>Has only one pair of parallel sides</a:t>
            </a:r>
          </a:p>
          <a:p>
            <a:r>
              <a:rPr lang="en-US" sz="2400" dirty="0"/>
              <a:t>Is an example of a parallelogram</a:t>
            </a:r>
          </a:p>
          <a:p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4EE34E3-F117-4487-8ACF-33DA65FA11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0131" y="482171"/>
            <a:ext cx="6091791" cy="5149101"/>
            <a:chOff x="5460131" y="482171"/>
            <a:chExt cx="6091791" cy="5149101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9ACC02C-6424-4165-93C4-E83C8E81D4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60131" y="482171"/>
              <a:ext cx="6091791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182CB9C-C978-4C9B-9AAD-8B13418975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78956" y="812507"/>
              <a:ext cx="5461780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56388820-A63D-463C-9DBC-060A5ABE3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42379" y="977965"/>
            <a:ext cx="5134631" cy="4135339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B11E78-91C0-EB45-8725-7C0BB53D4B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3926" y="1996726"/>
            <a:ext cx="4821551" cy="210541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04ED70F-D6FD-4EB1-A171-D30F885FE7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A26CAE9-74C4-4EDD-8A80-77F79EAA86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07252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C558D-9099-9C4C-A303-9E2D904B5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20"/>
            <a:ext cx="9603275" cy="828338"/>
          </a:xfrm>
        </p:spPr>
        <p:txBody>
          <a:bodyPr/>
          <a:lstStyle/>
          <a:p>
            <a:r>
              <a:rPr lang="en-US" dirty="0"/>
              <a:t>Your turn!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54BDDE-F256-9D4D-8491-FA494C64EF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853753"/>
            <a:ext cx="9603275" cy="4199727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Choose a style of quilt: </a:t>
            </a:r>
          </a:p>
          <a:p>
            <a:pPr lvl="1"/>
            <a:r>
              <a:rPr lang="en-US" dirty="0"/>
              <a:t>Abstraction &amp; Improvisation</a:t>
            </a:r>
          </a:p>
          <a:p>
            <a:pPr lvl="1"/>
            <a:r>
              <a:rPr lang="en-US" dirty="0"/>
              <a:t>“Housetop &amp; Bricklayer”</a:t>
            </a:r>
          </a:p>
          <a:p>
            <a:pPr lvl="1"/>
            <a:r>
              <a:rPr lang="en-US" dirty="0"/>
              <a:t>Patterns &amp; Geometry</a:t>
            </a:r>
          </a:p>
          <a:p>
            <a:pPr lvl="1"/>
            <a:r>
              <a:rPr lang="en-US" dirty="0"/>
              <a:t>Work Clothes</a:t>
            </a:r>
          </a:p>
          <a:p>
            <a:r>
              <a:rPr lang="en-US" dirty="0"/>
              <a:t>Choose at least 2 geometric shapes to feature in your quilt within the traditional characteristics</a:t>
            </a:r>
          </a:p>
          <a:p>
            <a:r>
              <a:rPr lang="en-US" dirty="0"/>
              <a:t>Draw out your new Gee’s Bend style quilt on practice paper with just a pencil at first- - to get your design the way you like it</a:t>
            </a:r>
          </a:p>
          <a:p>
            <a:r>
              <a:rPr lang="en-US" dirty="0"/>
              <a:t>Then transfer your design to a sturdy piece of clean paper and use a ruler to create straight edges</a:t>
            </a:r>
          </a:p>
          <a:p>
            <a:r>
              <a:rPr lang="en-US" dirty="0"/>
              <a:t>Make sure to write at the bottom of your paper what shapes and quilt type you used</a:t>
            </a:r>
          </a:p>
          <a:p>
            <a:r>
              <a:rPr lang="en-US" dirty="0"/>
              <a:t>Think &amp; practice ahead with which colors look good together,  and carefully color in the sections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2756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193BA5C-B8F3-4972-BA54-014C48FAFA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7162BAB-C25E-4CE9-B87C-F118DC7E7C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353088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97A9B65C-197F-1A4E-BA58-EC7C11DB2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20"/>
            <a:ext cx="3530157" cy="1049235"/>
          </a:xfrm>
        </p:spPr>
        <p:txBody>
          <a:bodyPr>
            <a:normAutofit/>
          </a:bodyPr>
          <a:lstStyle/>
          <a:p>
            <a:r>
              <a:rPr lang="en-US" dirty="0"/>
              <a:t>For example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5B93327-222A-4DAC-9163-371BF44CDB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365FA5-AD89-C040-8565-06CA23D1DA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1" y="2015732"/>
            <a:ext cx="3526523" cy="3450613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Here is an example of a Patterns &amp; Geometry quilt</a:t>
            </a:r>
          </a:p>
          <a:p>
            <a:r>
              <a:rPr lang="en-US" sz="2400" dirty="0"/>
              <a:t>This uses squares and triangles</a:t>
            </a:r>
          </a:p>
          <a:p>
            <a:r>
              <a:rPr lang="en-US" sz="2400" dirty="0"/>
              <a:t>How many </a:t>
            </a:r>
            <a:r>
              <a:rPr lang="en-US" sz="2400" dirty="0">
                <a:solidFill>
                  <a:srgbClr val="C00000"/>
                </a:solidFill>
              </a:rPr>
              <a:t>squares</a:t>
            </a:r>
            <a:r>
              <a:rPr lang="en-US" sz="2400" dirty="0"/>
              <a:t> do you see?</a:t>
            </a:r>
          </a:p>
          <a:p>
            <a:r>
              <a:rPr lang="en-US" sz="2400" dirty="0"/>
              <a:t>How many </a:t>
            </a:r>
            <a:r>
              <a:rPr lang="en-US" sz="2400" dirty="0">
                <a:solidFill>
                  <a:srgbClr val="0070C0"/>
                </a:solidFill>
              </a:rPr>
              <a:t>triangles</a:t>
            </a:r>
            <a:r>
              <a:rPr lang="en-US" sz="2400" dirty="0"/>
              <a:t> are inside the squares?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4EE34E3-F117-4487-8ACF-33DA65FA11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0131" y="482171"/>
            <a:ext cx="6091791" cy="5149101"/>
            <a:chOff x="5460131" y="482171"/>
            <a:chExt cx="6091791" cy="5149101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9ACC02C-6424-4165-93C4-E83C8E81D4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60131" y="482171"/>
              <a:ext cx="6091791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182CB9C-C978-4C9B-9AAD-8B13418975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78956" y="812507"/>
              <a:ext cx="5461780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56388820-A63D-463C-9DBC-060A5ABE3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42379" y="977965"/>
            <a:ext cx="5134631" cy="4135339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room&#10;&#10;Description automatically generated">
            <a:extLst>
              <a:ext uri="{FF2B5EF4-FFF2-40B4-BE49-F238E27FC236}">
                <a16:creationId xmlns:a16="http://schemas.microsoft.com/office/drawing/2014/main" id="{032D8E83-6D8A-9F41-83BB-8555C93B97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505" t="2882" r="12478"/>
          <a:stretch/>
        </p:blipFill>
        <p:spPr>
          <a:xfrm rot="5400000">
            <a:off x="7043134" y="1519414"/>
            <a:ext cx="3331029" cy="327799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04ED70F-D6FD-4EB1-A171-D30F885FE7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A26CAE9-74C4-4EDD-8A80-77F79EAA86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15335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4411F-E174-554E-9198-A59B237A6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DF5016-27A0-6040-A10C-3AB8B6EF83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NC.3.G.1-Reason with two-dimensional shapes and their attributes</a:t>
            </a:r>
          </a:p>
          <a:p>
            <a:pPr lvl="1"/>
            <a:r>
              <a:rPr lang="en-US" dirty="0"/>
              <a:t>Recognize and draw examples and non-examples of types of quadrilaterals including rhombuses, rectangles, squares, parallelograms, and trapezoids</a:t>
            </a:r>
          </a:p>
          <a:p>
            <a:pPr lvl="1"/>
            <a:r>
              <a:rPr lang="en-US" dirty="0"/>
              <a:t>Also…..</a:t>
            </a:r>
            <a:r>
              <a:rPr lang="en-US" b="1" dirty="0"/>
              <a:t>NC.4.G.2 </a:t>
            </a:r>
            <a:r>
              <a:rPr lang="en-US" dirty="0"/>
              <a:t>Classify quadrilaterals and triangles based on angle measure, side lengths, and the presence or absence of parallel or perpendicular lines.</a:t>
            </a:r>
          </a:p>
          <a:p>
            <a:r>
              <a:rPr lang="en-US" b="1" dirty="0"/>
              <a:t>3.V.1.2</a:t>
            </a:r>
            <a:r>
              <a:rPr lang="en-US" dirty="0"/>
              <a:t>- Understand that artists use their art to express personal ideas</a:t>
            </a:r>
          </a:p>
          <a:p>
            <a:r>
              <a:rPr lang="en-US" b="1" dirty="0"/>
              <a:t>3.V.2.3</a:t>
            </a:r>
            <a:r>
              <a:rPr lang="en-US" dirty="0"/>
              <a:t>- Create art from realistic sources of inspiration</a:t>
            </a:r>
            <a:br>
              <a:rPr lang="en-US" dirty="0"/>
            </a:br>
            <a:r>
              <a:rPr lang="en-US" b="1" dirty="0"/>
              <a:t>3.VA.CX.1.1 </a:t>
            </a:r>
            <a:r>
              <a:rPr lang="en-US" dirty="0"/>
              <a:t>- Exemplify how visual arts are used by various groups for artistic expression within the local community.</a:t>
            </a:r>
          </a:p>
          <a:p>
            <a:r>
              <a:rPr lang="en-US" b="1" dirty="0"/>
              <a:t>3.VA.CX.1.2 </a:t>
            </a:r>
            <a:r>
              <a:rPr lang="en-US" dirty="0"/>
              <a:t>- Understand how art documents the history of the local community.</a:t>
            </a:r>
          </a:p>
        </p:txBody>
      </p:sp>
    </p:spTree>
    <p:extLst>
      <p:ext uri="{BB962C8B-B14F-4D97-AF65-F5344CB8AC3E}">
        <p14:creationId xmlns:p14="http://schemas.microsoft.com/office/powerpoint/2010/main" val="267345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0419CA0-BFB4-4390-AB8F-5DBFCA45D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CF4C623-16D7-4722-8EFB-A5B0E3BC07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7" y="1847088"/>
            <a:ext cx="554803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ACC37FD-56E6-FD49-B773-491A3C649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20"/>
            <a:ext cx="5550355" cy="1049235"/>
          </a:xfrm>
        </p:spPr>
        <p:txBody>
          <a:bodyPr>
            <a:normAutofit/>
          </a:bodyPr>
          <a:lstStyle/>
          <a:p>
            <a:r>
              <a:rPr lang="en-US" dirty="0"/>
              <a:t>Gee’s bend quiltmakers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96E9C81-ACBE-459E-A7D5-2BB824B68F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CEEE49-7A5A-6D4B-9633-7092120A2F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0" y="2015732"/>
            <a:ext cx="5550355" cy="3450613"/>
          </a:xfrm>
        </p:spPr>
        <p:txBody>
          <a:bodyPr>
            <a:normAutofit/>
          </a:bodyPr>
          <a:lstStyle/>
          <a:p>
            <a:r>
              <a:rPr lang="en-US" sz="2400" dirty="0"/>
              <a:t>Gee’s Bend is a small rural community in Alabama</a:t>
            </a:r>
          </a:p>
          <a:p>
            <a:r>
              <a:rPr lang="en-US" sz="2400" dirty="0"/>
              <a:t>They are known for making hundreds of complex and colorful quilts</a:t>
            </a:r>
          </a:p>
          <a:p>
            <a:r>
              <a:rPr lang="en-US" sz="2400" dirty="0"/>
              <a:t>These quilts are an integral part of African American art in this community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EBDCB18-ABE5-43B0-8B68-89FEDAECB8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77388" y="482171"/>
            <a:ext cx="4074533" cy="5149101"/>
            <a:chOff x="7463259" y="583365"/>
            <a:chExt cx="4074533" cy="5181928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83C65C6-7268-490D-B4A8-927D45FAB6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9" y="583365"/>
              <a:ext cx="4074533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133D4A5-82E5-43A0-9FF0-81B7AC16CD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8" y="915807"/>
              <a:ext cx="345028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B2512DBF-28B3-9D4A-93CB-3B350FB196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35" r="3819" b="3"/>
          <a:stretch/>
        </p:blipFill>
        <p:spPr>
          <a:xfrm>
            <a:off x="8116373" y="1116345"/>
            <a:ext cx="2799103" cy="386617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8EC5C75-E28F-4899-9C2E-39431B82B7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6AAE0A1-60AD-4190-B85D-2DD8148369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52371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524E1-C127-F24D-82C1-920E8081C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126549-FF8A-D741-A671-F452C6B8FE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https://www.soulsgrowndeep.org/gees-bend-quiltmakers</a:t>
            </a:r>
            <a:endParaRPr lang="en-US" dirty="0"/>
          </a:p>
          <a:p>
            <a:r>
              <a:rPr lang="en-US" dirty="0">
                <a:hlinkClick r:id="rId3"/>
              </a:rPr>
              <a:t>https://www.splashlearn.com/math-vocabulary/geometry/triangle</a:t>
            </a:r>
            <a:endParaRPr lang="en-US" dirty="0"/>
          </a:p>
          <a:p>
            <a:r>
              <a:rPr lang="en-US" dirty="0">
                <a:hlinkClick r:id="rId4"/>
              </a:rPr>
              <a:t>https://www.splashlearn.com/math-vocabulary/geometry/square</a:t>
            </a:r>
            <a:endParaRPr lang="en-US" dirty="0"/>
          </a:p>
          <a:p>
            <a:r>
              <a:rPr lang="en-US" dirty="0">
                <a:hlinkClick r:id="rId5"/>
              </a:rPr>
              <a:t>https://study.com/academy/lesson/rhombus-lesson-for-kids-definition-facts.html</a:t>
            </a:r>
            <a:endParaRPr lang="en-US" dirty="0"/>
          </a:p>
          <a:p>
            <a:r>
              <a:rPr lang="en-US" dirty="0">
                <a:hlinkClick r:id="rId6"/>
              </a:rPr>
              <a:t>https://www.splashlearn.com/math-vocabulary/geometry/rectangle</a:t>
            </a:r>
            <a:endParaRPr lang="en-US" dirty="0"/>
          </a:p>
          <a:p>
            <a:r>
              <a:rPr lang="en-US" dirty="0">
                <a:hlinkClick r:id="rId7"/>
              </a:rPr>
              <a:t>https://kids.kiddle.co/Parallelogram</a:t>
            </a:r>
            <a:endParaRPr lang="en-US" dirty="0"/>
          </a:p>
          <a:p>
            <a:r>
              <a:rPr lang="en-US" dirty="0">
                <a:hlinkClick r:id="rId8"/>
              </a:rPr>
              <a:t>https://www.splashlearn.com/math-vocabulary/geometry/trapezoid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282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EA3BB-A3DE-8D43-B416-234DFC17A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 types of Gee’s Bend Quilts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560243-666F-2642-9FCA-7425117C04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        Notice geometric                                  shapes in irregular forms</a:t>
            </a:r>
            <a:br>
              <a:rPr lang="en-US" dirty="0"/>
            </a:br>
            <a:r>
              <a:rPr lang="en-US" dirty="0" err="1"/>
              <a:t>tion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2B5AE6-DFBE-A94C-AF0F-2A0148C551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5703" y="1391317"/>
            <a:ext cx="2146300" cy="2794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EAC9117-599A-9246-A667-63348E8925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72" y="1329136"/>
            <a:ext cx="2286000" cy="2794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8903DB0-52FC-3D4E-9881-FC3AF9324F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7403" y="2904645"/>
            <a:ext cx="2603500" cy="2794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A1C7172-E395-B144-ADD8-744D7BC562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98378" y="1329136"/>
            <a:ext cx="2451100" cy="2794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4CC3E86-F876-384B-8F44-1E1297C356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54816" y="2888114"/>
            <a:ext cx="2171700" cy="27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956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8F0BDCE-BB62-4DC7-B00E-1382A20EC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1C53B29-B0D0-42FB-9FFF-ACF647D853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8938" y="1847088"/>
            <a:ext cx="283152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8D50376-B463-5A49-BCE5-BD128FD6C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623" y="804520"/>
            <a:ext cx="2830940" cy="1049235"/>
          </a:xfrm>
        </p:spPr>
        <p:txBody>
          <a:bodyPr>
            <a:normAutofit/>
          </a:bodyPr>
          <a:lstStyle/>
          <a:p>
            <a:br>
              <a:rPr lang="en-US" sz="2200" dirty="0"/>
            </a:br>
            <a:r>
              <a:rPr lang="en-US" sz="2200" dirty="0"/>
              <a:t>Abstraction &amp; Improvisation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11DC2D9-452E-4E6C-B8E1-1A31BB2E11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FC7264-CB1D-AA45-9893-0045FF3E8B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624" y="2015732"/>
            <a:ext cx="2828026" cy="3287567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n-US" sz="1700" dirty="0"/>
              <a:t>“My way” quilts </a:t>
            </a:r>
            <a:r>
              <a:rPr lang="en-US" sz="1700" dirty="0">
                <a:sym typeface="Wingdings" panose="05000000000000000000" pitchFamily="2" charset="2"/>
              </a:rPr>
              <a:t></a:t>
            </a:r>
            <a:endParaRPr lang="en-US" sz="1700" dirty="0"/>
          </a:p>
          <a:p>
            <a:pPr>
              <a:lnSpc>
                <a:spcPct val="110000"/>
              </a:lnSpc>
            </a:pPr>
            <a:r>
              <a:rPr lang="en-US" sz="1700" dirty="0"/>
              <a:t>They don’t follow the norms of traditional folk art</a:t>
            </a:r>
          </a:p>
          <a:p>
            <a:pPr>
              <a:lnSpc>
                <a:spcPct val="110000"/>
              </a:lnSpc>
            </a:pPr>
            <a:r>
              <a:rPr lang="en-US" sz="1700" dirty="0"/>
              <a:t>They start with basic forms and give each quilt unique flair</a:t>
            </a:r>
          </a:p>
          <a:p>
            <a:pPr>
              <a:lnSpc>
                <a:spcPct val="110000"/>
              </a:lnSpc>
            </a:pPr>
            <a:r>
              <a:rPr lang="en-US" sz="1700" dirty="0"/>
              <a:t>See unexpected patterns, unusual colors, surprising rhythms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11EA79B-3A90-4ECB-9E55-D340C4E75A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979389" y="482171"/>
            <a:ext cx="7560115" cy="5149101"/>
            <a:chOff x="7463258" y="583365"/>
            <a:chExt cx="7560115" cy="5181928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A77BA22-3895-46C9-B491-985C5BFDDF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8" y="583365"/>
              <a:ext cx="7560115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C1DAA9A-FEBF-4E28-A800-0E76422A83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7" y="915807"/>
              <a:ext cx="692827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1AAB00A1-5E50-AF4A-9FD3-09347732C4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084" r="6176" b="1"/>
          <a:stretch/>
        </p:blipFill>
        <p:spPr>
          <a:xfrm>
            <a:off x="4631497" y="1116345"/>
            <a:ext cx="2395870" cy="38661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F788815-CD30-714C-BC29-99858C07C7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246" r="1" b="297"/>
          <a:stretch/>
        </p:blipFill>
        <p:spPr>
          <a:xfrm>
            <a:off x="7193175" y="1116345"/>
            <a:ext cx="1776365" cy="1846778"/>
          </a:xfrm>
          <a:prstGeom prst="rect">
            <a:avLst/>
          </a:prstGeom>
        </p:spPr>
      </p:pic>
      <p:pic>
        <p:nvPicPr>
          <p:cNvPr id="5" name="Picture 4" descr="A fabric surface&#10;&#10;Description automatically generated">
            <a:extLst>
              <a:ext uri="{FF2B5EF4-FFF2-40B4-BE49-F238E27FC236}">
                <a16:creationId xmlns:a16="http://schemas.microsoft.com/office/drawing/2014/main" id="{289E0D5E-0305-E346-B9EE-DE26B84851A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06" r="1" b="5090"/>
          <a:stretch/>
        </p:blipFill>
        <p:spPr>
          <a:xfrm>
            <a:off x="9135364" y="1116345"/>
            <a:ext cx="1776365" cy="18467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527B0FA-614A-9D4F-BB2E-8A630B3D0C4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2720" r="-1" b="27586"/>
          <a:stretch/>
        </p:blipFill>
        <p:spPr>
          <a:xfrm>
            <a:off x="7191078" y="3131726"/>
            <a:ext cx="3720651" cy="184893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048A785-1CEE-4D9F-BE53-3382B11DAA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87D4842-D794-49A1-84EC-F82562A30E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68783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4B5C6D65-D4EB-4E56-9270-B5637605A6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88E404D-6D74-48F8-8A6D-C8B277BF5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8938" y="1847088"/>
            <a:ext cx="283152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5C531C6A-2DCA-DA43-A110-28F50FC98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623" y="804521"/>
            <a:ext cx="2830940" cy="1088288"/>
          </a:xfrm>
        </p:spPr>
        <p:txBody>
          <a:bodyPr>
            <a:normAutofit/>
          </a:bodyPr>
          <a:lstStyle/>
          <a:p>
            <a:r>
              <a:rPr lang="en-US" dirty="0"/>
              <a:t>“Housetop &amp; Bricklayer”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F0D236E-6887-49E1-A044-D80BA88884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12C7DF-A942-FA47-88E8-EB3C2D904A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624" y="2015732"/>
            <a:ext cx="2828026" cy="3754132"/>
          </a:xfrm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</a:pPr>
            <a:r>
              <a:rPr lang="en-US" sz="1800" dirty="0"/>
              <a:t>These quilts are known for their concentric squares </a:t>
            </a:r>
          </a:p>
          <a:p>
            <a:pPr>
              <a:lnSpc>
                <a:spcPct val="110000"/>
              </a:lnSpc>
            </a:pPr>
            <a:r>
              <a:rPr lang="en-US" sz="1800" dirty="0"/>
              <a:t>They contain right angles </a:t>
            </a:r>
          </a:p>
          <a:p>
            <a:pPr>
              <a:lnSpc>
                <a:spcPct val="110000"/>
              </a:lnSpc>
            </a:pPr>
            <a:r>
              <a:rPr lang="en-US" sz="1800" dirty="0"/>
              <a:t>They begin with a piece of solid cloth </a:t>
            </a:r>
          </a:p>
          <a:p>
            <a:pPr>
              <a:lnSpc>
                <a:spcPct val="110000"/>
              </a:lnSpc>
            </a:pPr>
            <a:r>
              <a:rPr lang="en-US" sz="1800" dirty="0"/>
              <a:t>Notice that rectangular pieces of cloth create a “frame” around the center</a:t>
            </a:r>
          </a:p>
          <a:p>
            <a:pPr>
              <a:lnSpc>
                <a:spcPct val="110000"/>
              </a:lnSpc>
            </a:pPr>
            <a:r>
              <a:rPr lang="en-US" sz="1800" dirty="0"/>
              <a:t>Larger frames and borders are added until a block is complete</a:t>
            </a:r>
          </a:p>
          <a:p>
            <a:pPr>
              <a:lnSpc>
                <a:spcPct val="110000"/>
              </a:lnSpc>
            </a:pPr>
            <a:endParaRPr lang="en-US" sz="1400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310799D-237C-4131-87CA-440AB3079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979389" y="482171"/>
            <a:ext cx="7560115" cy="5149101"/>
            <a:chOff x="7463258" y="583365"/>
            <a:chExt cx="7560115" cy="5181928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437CB47-9A2B-4CE8-BEBC-4506025B54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8" y="583365"/>
              <a:ext cx="7560115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AAE895E-638B-460B-9D70-0F448D7ACB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7" y="915807"/>
              <a:ext cx="692827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D12D73F7-299B-9C43-810C-150C6A9B1B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507" r="15624"/>
          <a:stretch/>
        </p:blipFill>
        <p:spPr>
          <a:xfrm>
            <a:off x="4630707" y="1116345"/>
            <a:ext cx="2395870" cy="3866172"/>
          </a:xfrm>
          <a:prstGeom prst="rect">
            <a:avLst/>
          </a:prstGeom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110ADE6B-A196-B847-B42E-5358A90EA2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962" r="-1" b="16155"/>
          <a:stretch/>
        </p:blipFill>
        <p:spPr>
          <a:xfrm>
            <a:off x="7194481" y="1114116"/>
            <a:ext cx="3720651" cy="222092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7CFE772-DD63-2048-9BA1-1B656CE7E6F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" b="2307"/>
          <a:stretch/>
        </p:blipFill>
        <p:spPr>
          <a:xfrm>
            <a:off x="7192886" y="3507431"/>
            <a:ext cx="1248917" cy="1469620"/>
          </a:xfrm>
          <a:prstGeom prst="rect">
            <a:avLst/>
          </a:prstGeom>
        </p:spPr>
      </p:pic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19F805B4-D83A-3E4A-BAD5-A320F9AEEF3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1700" b="18360"/>
          <a:stretch/>
        </p:blipFill>
        <p:spPr>
          <a:xfrm>
            <a:off x="8607626" y="3502171"/>
            <a:ext cx="2299716" cy="147646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A1E2058-1214-4395-A585-3C0F2B30BE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182BDCE-F0C6-4E3F-A3F5-1C8976FFE4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67189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B8F0BDCE-BB62-4DC7-B00E-1382A20EC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1C53B29-B0D0-42FB-9FFF-ACF647D853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8938" y="1847088"/>
            <a:ext cx="283152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EA5E6C94-AD29-DA41-96EE-89442E9CE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623" y="804520"/>
            <a:ext cx="2830940" cy="1049235"/>
          </a:xfrm>
        </p:spPr>
        <p:txBody>
          <a:bodyPr>
            <a:normAutofit/>
          </a:bodyPr>
          <a:lstStyle/>
          <a:p>
            <a:r>
              <a:rPr lang="en-US" sz="3000"/>
              <a:t>Patterns and Geometry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11DC2D9-452E-4E6C-B8E1-1A31BB2E11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C4DF64-C285-E740-9D64-DA88358D49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624" y="2015732"/>
            <a:ext cx="2828026" cy="3909580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sz="1600" dirty="0"/>
              <a:t>Created with single repeating patches</a:t>
            </a:r>
          </a:p>
          <a:p>
            <a:pPr>
              <a:lnSpc>
                <a:spcPct val="110000"/>
              </a:lnSpc>
            </a:pPr>
            <a:r>
              <a:rPr lang="en-US" sz="1600" dirty="0"/>
              <a:t>Uses shapes such as </a:t>
            </a:r>
            <a:r>
              <a:rPr lang="en-US" sz="1600" b="1" dirty="0">
                <a:solidFill>
                  <a:srgbClr val="C00000"/>
                </a:solidFill>
              </a:rPr>
              <a:t>triangles</a:t>
            </a:r>
            <a:r>
              <a:rPr lang="en-US" sz="1600" dirty="0"/>
              <a:t>, </a:t>
            </a:r>
            <a:r>
              <a:rPr lang="en-US" sz="1600" dirty="0">
                <a:solidFill>
                  <a:srgbClr val="0070C0"/>
                </a:solidFill>
              </a:rPr>
              <a:t>squares,</a:t>
            </a:r>
            <a:r>
              <a:rPr lang="en-US" sz="1600" dirty="0"/>
              <a:t> </a:t>
            </a:r>
            <a:r>
              <a:rPr lang="en-US" sz="1600" b="1" dirty="0">
                <a:solidFill>
                  <a:schemeClr val="accent3">
                    <a:lumMod val="75000"/>
                  </a:schemeClr>
                </a:solidFill>
              </a:rPr>
              <a:t>diamonds</a:t>
            </a:r>
            <a:r>
              <a:rPr lang="en-US" sz="1600" dirty="0"/>
              <a:t>, and </a:t>
            </a:r>
            <a:r>
              <a:rPr lang="en-US" sz="1600" b="1" dirty="0">
                <a:solidFill>
                  <a:srgbClr val="00B050"/>
                </a:solidFill>
              </a:rPr>
              <a:t>hexagons</a:t>
            </a:r>
            <a:r>
              <a:rPr lang="en-US" sz="1600" dirty="0"/>
              <a:t> to describe life in ”the Bend”</a:t>
            </a:r>
          </a:p>
          <a:p>
            <a:pPr>
              <a:lnSpc>
                <a:spcPct val="110000"/>
              </a:lnSpc>
            </a:pPr>
            <a:r>
              <a:rPr lang="en-US" sz="1600" dirty="0"/>
              <a:t>These gave the quiltmakers a way to provide </a:t>
            </a:r>
            <a:r>
              <a:rPr lang="en-US" sz="1600" b="1" u="sng" dirty="0"/>
              <a:t>home insulation </a:t>
            </a:r>
            <a:r>
              <a:rPr lang="en-US" sz="1600" dirty="0"/>
              <a:t>for cold nights </a:t>
            </a:r>
          </a:p>
          <a:p>
            <a:pPr>
              <a:lnSpc>
                <a:spcPct val="110000"/>
              </a:lnSpc>
            </a:pPr>
            <a:r>
              <a:rPr lang="en-US" sz="1600" dirty="0"/>
              <a:t>Quilts that contain a single shape </a:t>
            </a:r>
            <a:r>
              <a:rPr lang="en-US" sz="1600" b="1" dirty="0"/>
              <a:t>repeat,</a:t>
            </a:r>
            <a:r>
              <a:rPr lang="en-US" sz="1600" dirty="0"/>
              <a:t> </a:t>
            </a:r>
            <a:r>
              <a:rPr lang="en-US" sz="1600" dirty="0">
                <a:solidFill>
                  <a:srgbClr val="C00000"/>
                </a:solidFill>
              </a:rPr>
              <a:t>revise</a:t>
            </a:r>
            <a:r>
              <a:rPr lang="en-US" sz="1600" dirty="0"/>
              <a:t> and </a:t>
            </a:r>
            <a:r>
              <a:rPr lang="en-US" sz="1600" dirty="0">
                <a:solidFill>
                  <a:srgbClr val="0070C0"/>
                </a:solidFill>
              </a:rPr>
              <a:t>rearrange</a:t>
            </a:r>
            <a:r>
              <a:rPr lang="en-US" sz="1600" dirty="0"/>
              <a:t> themselves in different variations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11EA79B-3A90-4ECB-9E55-D340C4E75A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979389" y="482171"/>
            <a:ext cx="7560115" cy="5149101"/>
            <a:chOff x="7463258" y="583365"/>
            <a:chExt cx="7560115" cy="5181928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BA77BA22-3895-46C9-B491-985C5BFDDF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8" y="583365"/>
              <a:ext cx="7560115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CC1DAA9A-FEBF-4E28-A800-0E76422A83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7" y="915807"/>
              <a:ext cx="692827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6C019979-89FF-A544-9C17-01A412B34A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454" r="12530" b="1"/>
          <a:stretch/>
        </p:blipFill>
        <p:spPr>
          <a:xfrm>
            <a:off x="4631497" y="1116345"/>
            <a:ext cx="2395870" cy="38661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33DCD4E-68B4-2F45-8F07-0BA47A0D94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" b="3738"/>
          <a:stretch/>
        </p:blipFill>
        <p:spPr>
          <a:xfrm>
            <a:off x="7193175" y="1116345"/>
            <a:ext cx="1776365" cy="184677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7281F56-E4FD-3D4E-A4BA-8F631F484E2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1743" r="1" b="11311"/>
          <a:stretch/>
        </p:blipFill>
        <p:spPr>
          <a:xfrm>
            <a:off x="9135364" y="1116345"/>
            <a:ext cx="1776365" cy="18467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B8541E1-885B-B94A-B876-665C75497B2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2753" r="-1" b="30068"/>
          <a:stretch/>
        </p:blipFill>
        <p:spPr>
          <a:xfrm>
            <a:off x="7191078" y="3131726"/>
            <a:ext cx="3720651" cy="184893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048A785-1CEE-4D9F-BE53-3382B11DAA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87D4842-D794-49A1-84EC-F82562A30E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81302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8F0BDCE-BB62-4DC7-B00E-1382A20EC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1C53B29-B0D0-42FB-9FFF-ACF647D853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8938" y="1847088"/>
            <a:ext cx="283152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7BF0306A-DA83-DD42-9BD3-70C68C9D7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623" y="411480"/>
            <a:ext cx="2830940" cy="1442275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WORN-OUT    Work Clothes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11DC2D9-452E-4E6C-B8E1-1A31BB2E11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5C3BE9-2317-484B-926F-7EFB14BA2D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624" y="2015732"/>
            <a:ext cx="2828026" cy="3735844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sz="1400" dirty="0"/>
              <a:t>These were born from the scarcity of cloth</a:t>
            </a:r>
          </a:p>
          <a:p>
            <a:pPr>
              <a:lnSpc>
                <a:spcPct val="110000"/>
              </a:lnSpc>
            </a:pPr>
            <a:r>
              <a:rPr lang="en-US" sz="1400" dirty="0"/>
              <a:t>They used salvaged fabric scraps and remnants</a:t>
            </a:r>
          </a:p>
          <a:p>
            <a:pPr>
              <a:lnSpc>
                <a:spcPct val="110000"/>
              </a:lnSpc>
            </a:pPr>
            <a:r>
              <a:rPr lang="en-US" sz="1400" dirty="0"/>
              <a:t>Until the mid-twentieth century, these quilts were made from worn-out work clothes such as aprons, overalls, &amp; dress bottoms</a:t>
            </a:r>
          </a:p>
          <a:p>
            <a:pPr>
              <a:lnSpc>
                <a:spcPct val="110000"/>
              </a:lnSpc>
            </a:pPr>
            <a:r>
              <a:rPr lang="en-US" sz="1400" dirty="0"/>
              <a:t>This practice carried through many generations of quiltmakers</a:t>
            </a:r>
          </a:p>
          <a:p>
            <a:pPr>
              <a:lnSpc>
                <a:spcPct val="110000"/>
              </a:lnSpc>
            </a:pPr>
            <a:r>
              <a:rPr lang="en-US" sz="1400" dirty="0"/>
              <a:t>They knew the stains, tears, and fading on the material had a story to tell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11EA79B-3A90-4ECB-9E55-D340C4E75A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979389" y="482171"/>
            <a:ext cx="7560115" cy="5149101"/>
            <a:chOff x="7463258" y="583365"/>
            <a:chExt cx="7560115" cy="5181928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A77BA22-3895-46C9-B491-985C5BFDDF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8" y="583365"/>
              <a:ext cx="7560115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C1DAA9A-FEBF-4E28-A800-0E76422A83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7" y="915807"/>
              <a:ext cx="692827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194EADD2-BDE6-9D4A-A04F-485EA21C7E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084" r="6176" b="1"/>
          <a:stretch/>
        </p:blipFill>
        <p:spPr>
          <a:xfrm>
            <a:off x="4631497" y="1116345"/>
            <a:ext cx="2395870" cy="386617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BB9E78B-B789-9941-A9AB-C10BF3AA64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225" r="1" b="110"/>
          <a:stretch/>
        </p:blipFill>
        <p:spPr>
          <a:xfrm>
            <a:off x="7193175" y="1116345"/>
            <a:ext cx="1776365" cy="18467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16BA503-89D7-424A-B556-472781ED356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534" r="1" b="1"/>
          <a:stretch/>
        </p:blipFill>
        <p:spPr>
          <a:xfrm>
            <a:off x="9135364" y="1116345"/>
            <a:ext cx="1776365" cy="1846778"/>
          </a:xfrm>
          <a:prstGeom prst="rect">
            <a:avLst/>
          </a:prstGeom>
        </p:spPr>
      </p:pic>
      <p:pic>
        <p:nvPicPr>
          <p:cNvPr id="7" name="Picture 6" descr="A painting on the wall&#10;&#10;Description automatically generated">
            <a:extLst>
              <a:ext uri="{FF2B5EF4-FFF2-40B4-BE49-F238E27FC236}">
                <a16:creationId xmlns:a16="http://schemas.microsoft.com/office/drawing/2014/main" id="{72ADBF5E-486E-114B-8677-573DF7778AC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6034" r="-1" b="20722"/>
          <a:stretch/>
        </p:blipFill>
        <p:spPr>
          <a:xfrm>
            <a:off x="7191078" y="3131726"/>
            <a:ext cx="3720651" cy="184893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048A785-1CEE-4D9F-BE53-3382B11DAA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87D4842-D794-49A1-84EC-F82562A30E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76496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61B4E-0D9E-42D0-B052-BA78C6795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Now  watch  this  great  video!</a:t>
            </a:r>
          </a:p>
        </p:txBody>
      </p:sp>
      <p:pic>
        <p:nvPicPr>
          <p:cNvPr id="4" name="Online Media 3" title="Quilters of Gee's Bend Alabama">
            <a:hlinkClick r:id="" action="ppaction://media"/>
            <a:extLst>
              <a:ext uri="{FF2B5EF4-FFF2-40B4-BE49-F238E27FC236}">
                <a16:creationId xmlns:a16="http://schemas.microsoft.com/office/drawing/2014/main" id="{79A854B2-67C9-4451-BF69-2E5BDD5A2D99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186113" y="2016125"/>
            <a:ext cx="6132512" cy="344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212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67569-CF0C-47B6-8E83-F83EA15C0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20"/>
            <a:ext cx="9603275" cy="72272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dirty="0"/>
              <a:t>Please look for these answers as you watch, then answer when you finish</a:t>
            </a:r>
            <a:r>
              <a:rPr lang="en-US" sz="1800" dirty="0"/>
              <a:t>!</a:t>
            </a:r>
            <a:br>
              <a:rPr lang="en-US" sz="1800" dirty="0"/>
            </a:br>
            <a:br>
              <a:rPr lang="en-US" sz="1800" dirty="0"/>
            </a:br>
            <a:endParaRPr lang="en-US" sz="1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3B24D2-C069-4C75-8C2D-B422D7E12D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1. </a:t>
            </a:r>
            <a:r>
              <a:rPr lang="en-US" sz="1600" b="1" dirty="0"/>
              <a:t>What do the quilters </a:t>
            </a:r>
            <a:r>
              <a:rPr lang="en-US" sz="1600" b="1" u="sng" dirty="0"/>
              <a:t>also</a:t>
            </a:r>
            <a:r>
              <a:rPr lang="en-US" sz="1600" b="1" dirty="0"/>
              <a:t> do while they are sewing?  (</a:t>
            </a:r>
            <a:r>
              <a:rPr lang="en-US" sz="1600" dirty="0"/>
              <a:t>The video shows four other things they are possibly doing while they are stitching!)</a:t>
            </a:r>
          </a:p>
          <a:p>
            <a:r>
              <a:rPr lang="en-US" sz="1600" dirty="0"/>
              <a:t>2. </a:t>
            </a:r>
            <a:r>
              <a:rPr lang="en-US" sz="1600" b="1" dirty="0"/>
              <a:t>Why do the women work as a group on the same quilt?</a:t>
            </a:r>
          </a:p>
          <a:p>
            <a:r>
              <a:rPr lang="en-US" sz="1600" b="1" dirty="0"/>
              <a:t>3. What do you think the woman meant when she said she always liked to look out of windows?</a:t>
            </a:r>
          </a:p>
          <a:p>
            <a:r>
              <a:rPr lang="en-US" sz="1600" b="1" dirty="0"/>
              <a:t>4. Why did the slaves’ </a:t>
            </a:r>
            <a:r>
              <a:rPr lang="en-US" sz="1600" b="1" u="sng" dirty="0">
                <a:solidFill>
                  <a:srgbClr val="C00000"/>
                </a:solidFill>
              </a:rPr>
              <a:t>cook </a:t>
            </a:r>
            <a:r>
              <a:rPr lang="en-US" sz="1600" b="1" dirty="0"/>
              <a:t>not have to walk while on their journey? </a:t>
            </a:r>
          </a:p>
          <a:p>
            <a:r>
              <a:rPr lang="en-US" sz="1600" b="1" dirty="0"/>
              <a:t>5. </a:t>
            </a:r>
            <a:r>
              <a:rPr lang="en-US" sz="1600" b="1" u="sng" dirty="0"/>
              <a:t>Why </a:t>
            </a:r>
            <a:r>
              <a:rPr lang="en-US" sz="1600" b="1" dirty="0"/>
              <a:t>did the people in this community start making quilts in the first place?</a:t>
            </a:r>
          </a:p>
          <a:p>
            <a:r>
              <a:rPr lang="en-US" sz="1600" b="1" dirty="0"/>
              <a:t>6. What do you think is the reason that a </a:t>
            </a:r>
            <a:r>
              <a:rPr lang="en-US" sz="1600" b="1" dirty="0">
                <a:solidFill>
                  <a:srgbClr val="C00000"/>
                </a:solidFill>
              </a:rPr>
              <a:t>printmaker </a:t>
            </a:r>
            <a:r>
              <a:rPr lang="en-US" sz="1600" b="1" dirty="0"/>
              <a:t>made paper prints </a:t>
            </a:r>
            <a:r>
              <a:rPr lang="en-US" sz="1600" b="1"/>
              <a:t>(copies) of the quilts?</a:t>
            </a:r>
            <a:endParaRPr lang="en-US" sz="1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715853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4E04FA76068A649A141D2E6B9AA2B9D" ma:contentTypeVersion="10" ma:contentTypeDescription="Create a new document." ma:contentTypeScope="" ma:versionID="a287d73e83e33a35b1a5d0c6b04838b5">
  <xsd:schema xmlns:xsd="http://www.w3.org/2001/XMLSchema" xmlns:xs="http://www.w3.org/2001/XMLSchema" xmlns:p="http://schemas.microsoft.com/office/2006/metadata/properties" xmlns:ns2="44a15468-8887-49f7-a1c9-40d5c4966423" xmlns:ns3="329408a4-4035-4935-861c-193f7d391268" targetNamespace="http://schemas.microsoft.com/office/2006/metadata/properties" ma:root="true" ma:fieldsID="87c8b33b5e31620454581437df5af8ef" ns2:_="" ns3:_="">
    <xsd:import namespace="44a15468-8887-49f7-a1c9-40d5c4966423"/>
    <xsd:import namespace="329408a4-4035-4935-861c-193f7d39126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a15468-8887-49f7-a1c9-40d5c496642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9408a4-4035-4935-861c-193f7d39126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C609592-20C3-4828-BC0B-96D0068B74F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4a15468-8887-49f7-a1c9-40d5c4966423"/>
    <ds:schemaRef ds:uri="329408a4-4035-4935-861c-193f7d39126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73762CA-A80F-43DE-A050-F133A5A0CFC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B96FA90-4E00-47A2-B197-14F84093C729}">
  <ds:schemaRefs>
    <ds:schemaRef ds:uri="http://purl.org/dc/terms/"/>
    <ds:schemaRef ds:uri="http://schemas.microsoft.com/office/infopath/2007/PartnerControls"/>
    <ds:schemaRef ds:uri="http://purl.org/dc/dcmitype/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329408a4-4035-4935-861c-193f7d391268"/>
    <ds:schemaRef ds:uri="44a15468-8887-49f7-a1c9-40d5c4966423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887</Words>
  <Application>Microsoft Office PowerPoint</Application>
  <PresentationFormat>Widescreen</PresentationFormat>
  <Paragraphs>106</Paragraphs>
  <Slides>20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Gill Sans MT</vt:lpstr>
      <vt:lpstr>Gallery</vt:lpstr>
      <vt:lpstr>The Gee’s bend quiltmakers</vt:lpstr>
      <vt:lpstr>Gee’s bend quiltmakers</vt:lpstr>
      <vt:lpstr>Different types of Gee’s Bend Quilts</vt:lpstr>
      <vt:lpstr> Abstraction &amp; Improvisation</vt:lpstr>
      <vt:lpstr>“Housetop &amp; Bricklayer”</vt:lpstr>
      <vt:lpstr>Patterns and Geometry</vt:lpstr>
      <vt:lpstr>WORN-OUT    Work Clothes</vt:lpstr>
      <vt:lpstr>Now  watch  this  great  video!</vt:lpstr>
      <vt:lpstr>Please look for these answers as you watch, then answer when you finish!  </vt:lpstr>
      <vt:lpstr>EXAMPLES OF  Two dimensional shapes</vt:lpstr>
      <vt:lpstr>Triangle</vt:lpstr>
      <vt:lpstr>Square</vt:lpstr>
      <vt:lpstr>Rhombus</vt:lpstr>
      <vt:lpstr>Rectangle</vt:lpstr>
      <vt:lpstr>Parallelograms</vt:lpstr>
      <vt:lpstr>Trapezoid</vt:lpstr>
      <vt:lpstr>Your turn!</vt:lpstr>
      <vt:lpstr>For example</vt:lpstr>
      <vt:lpstr>Standards</vt:lpstr>
      <vt:lpstr>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Gee’s bend quiltmakers</dc:title>
  <dc:creator>Parks, Madison</dc:creator>
  <cp:lastModifiedBy>Little, Leigh Ann</cp:lastModifiedBy>
  <cp:revision>29</cp:revision>
  <dcterms:created xsi:type="dcterms:W3CDTF">2020-04-02T18:05:30Z</dcterms:created>
  <dcterms:modified xsi:type="dcterms:W3CDTF">2020-04-09T14:50:56Z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0x01010064E04FA76068A649A141D2E6B9AA2B9D</vt:lpwstr>
  </property>
</Properties>
</file>